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autoCompressPictures="0" strictFirstAndLastChars="0" saveSubsetFonts="1">
  <p:sldMasterIdLst>
    <p:sldMasterId id="2147483659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</p:sldIdLst>
  <p:sldSz cy="6858000" cx="12192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1" name="Google Shape;91;p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1" name="Google Shape;101;p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0" name="Google Shape;110;p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17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9" name="Google Shape;119;p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Diapositiva de título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"/>
          <p:cNvSpPr txBox="1"/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2"/>
          <p:cNvSpPr txBox="1"/>
          <p:nvPr>
            <p:ph idx="1" type="subTitle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14" name="Google Shape;14;p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ítulo y texto vertical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1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1"/>
          <p:cNvSpPr txBox="1"/>
          <p:nvPr>
            <p:ph idx="1" type="body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1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ítulo vertical y texto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2"/>
          <p:cNvSpPr txBox="1"/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2"/>
          <p:cNvSpPr txBox="1"/>
          <p:nvPr>
            <p:ph idx="1" type="body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1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1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ítulo y objetos" type="obj">
  <p:cSld name="OBJECT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3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3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0" name="Google Shape;20;p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Encabezado de sección" type="secHead">
  <p:cSld name="SECTION_HEADER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4"/>
          <p:cNvSpPr txBox="1"/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4"/>
          <p:cNvSpPr txBox="1"/>
          <p:nvPr>
            <p:ph idx="1" type="body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26" name="Google Shape;26;p4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4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4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Dos objetos" type="twoObj">
  <p:cSld name="TWO_OBJECTS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5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5"/>
          <p:cNvSpPr txBox="1"/>
          <p:nvPr>
            <p:ph idx="1" type="body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2" name="Google Shape;32;p5"/>
          <p:cNvSpPr txBox="1"/>
          <p:nvPr>
            <p:ph idx="2" type="body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3" name="Google Shape;33;p5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5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5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omparación" type="twoTxTwoObj">
  <p:cSld name="TWO_OBJECTS_WITH_TEXT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6"/>
          <p:cNvSpPr txBox="1"/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6"/>
          <p:cNvSpPr txBox="1"/>
          <p:nvPr>
            <p:ph idx="1" type="body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39" name="Google Shape;39;p6"/>
          <p:cNvSpPr txBox="1"/>
          <p:nvPr>
            <p:ph idx="2" type="body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0" name="Google Shape;40;p6"/>
          <p:cNvSpPr txBox="1"/>
          <p:nvPr>
            <p:ph idx="3" type="body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1" name="Google Shape;41;p6"/>
          <p:cNvSpPr txBox="1"/>
          <p:nvPr>
            <p:ph idx="4" type="body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2" name="Google Shape;42;p6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6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6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olo el título" type="titleOnly">
  <p:cSld name="TITLE_ONLY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7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7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7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7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En blanco" type="blank">
  <p:cSld name="BLANK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8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8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8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ontenido con título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9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9"/>
          <p:cNvSpPr txBox="1"/>
          <p:nvPr>
            <p:ph idx="1" type="body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57" name="Google Shape;57;p9"/>
          <p:cNvSpPr txBox="1"/>
          <p:nvPr>
            <p:ph idx="2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58" name="Google Shape;58;p9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9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9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Imagen con título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0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0"/>
          <p:cNvSpPr/>
          <p:nvPr>
            <p:ph idx="2" type="pic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4" name="Google Shape;64;p10"/>
          <p:cNvSpPr txBox="1"/>
          <p:nvPr>
            <p:ph idx="1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5" name="Google Shape;65;p10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0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0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9.jpg"/><Relationship Id="rId4" Type="http://schemas.openxmlformats.org/officeDocument/2006/relationships/image" Target="../media/image4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hyperlink" Target="http://linterna-magica-papel.pdf" TargetMode="External"/><Relationship Id="rId4" Type="http://schemas.openxmlformats.org/officeDocument/2006/relationships/hyperlink" Target="https://www.craftologia.com/tips/manualidades/manualidades-para-ninos/linterna-magica-de-papel" TargetMode="External"/><Relationship Id="rId5" Type="http://schemas.openxmlformats.org/officeDocument/2006/relationships/image" Target="../media/image2.jp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6.jpg"/><Relationship Id="rId4" Type="http://schemas.openxmlformats.org/officeDocument/2006/relationships/image" Target="../media/image3.jp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5.jpg"/><Relationship Id="rId4" Type="http://schemas.openxmlformats.org/officeDocument/2006/relationships/image" Target="../media/image7.jp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8.jpg"/><Relationship Id="rId4" Type="http://schemas.openxmlformats.org/officeDocument/2006/relationships/image" Target="../media/image1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lt1"/>
        </a:solidFill>
      </p:bgPr>
    </p:bg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3"/>
          <p:cNvSpPr txBox="1"/>
          <p:nvPr>
            <p:ph type="ctrTitle"/>
          </p:nvPr>
        </p:nvSpPr>
        <p:spPr>
          <a:xfrm>
            <a:off x="4965430" y="629268"/>
            <a:ext cx="6586491" cy="128616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</a:pPr>
            <a:r>
              <a:rPr lang="en-US" sz="3600">
                <a:latin typeface="Arial"/>
                <a:ea typeface="Arial"/>
                <a:cs typeface="Arial"/>
                <a:sym typeface="Arial"/>
              </a:rPr>
              <a:t>BOLSAS DE GEL</a:t>
            </a:r>
            <a:endParaRPr/>
          </a:p>
        </p:txBody>
      </p:sp>
      <p:sp>
        <p:nvSpPr>
          <p:cNvPr id="85" name="Google Shape;85;p13"/>
          <p:cNvSpPr txBox="1"/>
          <p:nvPr>
            <p:ph idx="1" type="subTitle"/>
          </p:nvPr>
        </p:nvSpPr>
        <p:spPr>
          <a:xfrm>
            <a:off x="4965431" y="2438400"/>
            <a:ext cx="6586489" cy="378541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</a:pPr>
            <a:r>
              <a:rPr lang="en-US" sz="1200">
                <a:latin typeface="Arial"/>
                <a:ea typeface="Arial"/>
                <a:cs typeface="Arial"/>
                <a:sym typeface="Arial"/>
              </a:rPr>
              <a:t>¿Qué necesitamos?</a:t>
            </a:r>
            <a:endParaRPr/>
          </a:p>
          <a:p>
            <a:pPr indent="-228600" lvl="0" marL="3429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lang="en-US" sz="1200">
                <a:latin typeface="Arial"/>
                <a:ea typeface="Arial"/>
                <a:cs typeface="Arial"/>
                <a:sym typeface="Arial"/>
              </a:rPr>
              <a:t>Bolsas de congelación, quita esmalte, gel gomina, colorante y cintas de colores.</a:t>
            </a:r>
            <a:endParaRPr/>
          </a:p>
          <a:p>
            <a:pPr indent="-228600" lvl="0" marL="3429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lang="en-US" sz="1200">
                <a:latin typeface="Arial"/>
                <a:ea typeface="Arial"/>
                <a:cs typeface="Arial"/>
                <a:sym typeface="Arial"/>
              </a:rPr>
              <a:t>Primero quitamos con la ayuda del quita esmaltes la etiqueta que viene en la bolsa de congelación.</a:t>
            </a:r>
            <a:endParaRPr/>
          </a:p>
          <a:p>
            <a:pPr indent="-228600" lvl="0" marL="3429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lang="en-US" sz="1200">
                <a:latin typeface="Arial"/>
                <a:ea typeface="Arial"/>
                <a:cs typeface="Arial"/>
                <a:sym typeface="Arial"/>
              </a:rPr>
              <a:t>Rellenamos las bolsas con gel gomina, intentamos que hagan presión con el dosificador para que salga el gel y así trabajar también la motricidad fina. </a:t>
            </a:r>
            <a:endParaRPr/>
          </a:p>
          <a:p>
            <a:pPr indent="-228600" lvl="0" marL="3429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lang="en-US" sz="1200">
                <a:latin typeface="Arial"/>
                <a:ea typeface="Arial"/>
                <a:cs typeface="Arial"/>
                <a:sym typeface="Arial"/>
              </a:rPr>
              <a:t>Colocamos unas gotitas de colorante alimenticio en la bolsa, cerramos bien, y masajeamos la bolsa para que se mezcle el color con el gel.(se pueden introducer también pequeños objetos para que los manipulen).</a:t>
            </a:r>
            <a:endParaRPr/>
          </a:p>
          <a:p>
            <a:pPr indent="0" lvl="0" marL="11430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</a:pPr>
            <a:r>
              <a:rPr lang="en-US" sz="1200">
                <a:latin typeface="Arial"/>
                <a:ea typeface="Arial"/>
                <a:cs typeface="Arial"/>
                <a:sym typeface="Arial"/>
              </a:rPr>
              <a:t>Y AHORA… ¡A jugar!:   </a:t>
            </a:r>
            <a:endParaRPr/>
          </a:p>
          <a:p>
            <a:pPr indent="-171450" lvl="0" marL="28575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lang="en-US" sz="1200">
                <a:latin typeface="Arial"/>
                <a:ea typeface="Arial"/>
                <a:cs typeface="Arial"/>
                <a:sym typeface="Arial"/>
              </a:rPr>
              <a:t>Manipular libremente</a:t>
            </a:r>
            <a:endParaRPr sz="1200">
              <a:latin typeface="Arial"/>
              <a:ea typeface="Arial"/>
              <a:cs typeface="Arial"/>
              <a:sym typeface="Arial"/>
            </a:endParaRPr>
          </a:p>
          <a:p>
            <a:pPr indent="-171450" lvl="0" marL="28575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lang="en-US" sz="1200">
                <a:latin typeface="Arial"/>
                <a:ea typeface="Arial"/>
                <a:cs typeface="Arial"/>
                <a:sym typeface="Arial"/>
              </a:rPr>
              <a:t>Utilizarla como pizarra mágica, para escribir letras y números, calcar nuestras huellas, hacer dibujos presionando con moldes de plastilina, etc…</a:t>
            </a:r>
            <a:endParaRPr sz="1300"/>
          </a:p>
          <a:p>
            <a:pPr indent="8255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None/>
            </a:pPr>
            <a:r>
              <a:t/>
            </a:r>
            <a:endParaRPr sz="1300"/>
          </a:p>
          <a:p>
            <a:pPr indent="8255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None/>
            </a:pPr>
            <a:r>
              <a:t/>
            </a:r>
            <a:endParaRPr sz="1300"/>
          </a:p>
        </p:txBody>
      </p:sp>
      <p:cxnSp>
        <p:nvCxnSpPr>
          <p:cNvPr id="86" name="Google Shape;86;p13"/>
          <p:cNvCxnSpPr/>
          <p:nvPr/>
        </p:nvCxnSpPr>
        <p:spPr>
          <a:xfrm>
            <a:off x="5080934" y="2115117"/>
            <a:ext cx="6309360" cy="0"/>
          </a:xfrm>
          <a:prstGeom prst="straightConnector1">
            <a:avLst/>
          </a:prstGeom>
          <a:noFill/>
          <a:ln cap="flat" cmpd="sng" w="19050">
            <a:solidFill>
              <a:srgbClr val="EDF16E"/>
            </a:solidFill>
            <a:prstDash val="solid"/>
            <a:miter lim="800000"/>
            <a:headEnd len="sm" w="sm" type="none"/>
            <a:tailEnd len="sm" w="sm" type="none"/>
          </a:ln>
        </p:spPr>
      </p:cxnSp>
      <p:pic>
        <p:nvPicPr>
          <p:cNvPr id="87" name="Google Shape;87;p1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4965430" cy="3428994"/>
          </a:xfrm>
          <a:prstGeom prst="rect">
            <a:avLst/>
          </a:prstGeom>
          <a:noFill/>
          <a:ln>
            <a:noFill/>
          </a:ln>
        </p:spPr>
      </p:pic>
      <p:pic>
        <p:nvPicPr>
          <p:cNvPr id="88" name="Google Shape;88;p13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0" y="3428994"/>
            <a:ext cx="4965429" cy="342900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lt1"/>
        </a:solidFill>
      </p:bgPr>
    </p:bg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14"/>
          <p:cNvSpPr txBox="1"/>
          <p:nvPr>
            <p:ph type="ctrTitle"/>
          </p:nvPr>
        </p:nvSpPr>
        <p:spPr>
          <a:xfrm>
            <a:off x="4965430" y="629268"/>
            <a:ext cx="6586491" cy="128616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</a:pPr>
            <a:r>
              <a:rPr lang="en-US" sz="3600">
                <a:latin typeface="Arial"/>
                <a:ea typeface="Arial"/>
                <a:cs typeface="Arial"/>
                <a:sym typeface="Arial"/>
              </a:rPr>
              <a:t>LINTERNA MÁGICA</a:t>
            </a:r>
            <a:endParaRPr/>
          </a:p>
        </p:txBody>
      </p:sp>
      <p:sp>
        <p:nvSpPr>
          <p:cNvPr id="94" name="Google Shape;94;p14"/>
          <p:cNvSpPr txBox="1"/>
          <p:nvPr>
            <p:ph idx="1" type="subTitle"/>
          </p:nvPr>
        </p:nvSpPr>
        <p:spPr>
          <a:xfrm>
            <a:off x="4965431" y="2438400"/>
            <a:ext cx="6586489" cy="378541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</a:pPr>
            <a:r>
              <a:rPr lang="en-US" sz="1200">
                <a:latin typeface="Arial"/>
                <a:ea typeface="Arial"/>
                <a:cs typeface="Arial"/>
                <a:sym typeface="Arial"/>
              </a:rPr>
              <a:t>¿Qué necesitamos?</a:t>
            </a:r>
            <a:endParaRPr/>
          </a:p>
          <a:p>
            <a:pPr indent="-171450" lvl="0" marL="17145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lang="en-US" sz="1200">
                <a:latin typeface="Arial"/>
                <a:ea typeface="Arial"/>
                <a:cs typeface="Arial"/>
                <a:sym typeface="Arial"/>
              </a:rPr>
              <a:t>Protector de hoja transparente</a:t>
            </a:r>
            <a:endParaRPr sz="1200">
              <a:latin typeface="Arial"/>
              <a:ea typeface="Arial"/>
              <a:cs typeface="Arial"/>
              <a:sym typeface="Arial"/>
            </a:endParaRPr>
          </a:p>
          <a:p>
            <a:pPr indent="-171450" lvl="0" marL="17145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lang="en-US" sz="1200">
                <a:latin typeface="Arial"/>
                <a:ea typeface="Arial"/>
                <a:cs typeface="Arial"/>
                <a:sym typeface="Arial"/>
              </a:rPr>
              <a:t>Cutter</a:t>
            </a:r>
            <a:endParaRPr/>
          </a:p>
          <a:p>
            <a:pPr indent="-171450" lvl="0" marL="17145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lang="en-US" sz="1200">
                <a:latin typeface="Arial"/>
                <a:ea typeface="Arial"/>
                <a:cs typeface="Arial"/>
                <a:sym typeface="Arial"/>
              </a:rPr>
              <a:t>Rotuladores</a:t>
            </a:r>
            <a:endParaRPr sz="1200">
              <a:latin typeface="Arial"/>
              <a:ea typeface="Arial"/>
              <a:cs typeface="Arial"/>
              <a:sym typeface="Arial"/>
            </a:endParaRPr>
          </a:p>
          <a:p>
            <a:pPr indent="-171450" lvl="0" marL="17145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lang="en-US" sz="1200">
                <a:latin typeface="Arial"/>
                <a:ea typeface="Arial"/>
                <a:cs typeface="Arial"/>
                <a:sym typeface="Arial"/>
              </a:rPr>
              <a:t>Hoja negra</a:t>
            </a:r>
            <a:endParaRPr sz="1200">
              <a:latin typeface="Arial"/>
              <a:ea typeface="Arial"/>
              <a:cs typeface="Arial"/>
              <a:sym typeface="Arial"/>
            </a:endParaRPr>
          </a:p>
          <a:p>
            <a:pPr indent="-171450" lvl="0" marL="17145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lang="en-US" sz="1200">
                <a:latin typeface="Arial"/>
                <a:ea typeface="Arial"/>
                <a:cs typeface="Arial"/>
                <a:sym typeface="Arial"/>
              </a:rPr>
              <a:t>Cartulina o folio blanco</a:t>
            </a:r>
            <a:endParaRPr sz="1200">
              <a:latin typeface="Arial"/>
              <a:ea typeface="Arial"/>
              <a:cs typeface="Arial"/>
              <a:sym typeface="Arial"/>
            </a:endParaRPr>
          </a:p>
          <a:p>
            <a:pPr indent="-171450" lvl="0" marL="17145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lang="en-US" sz="1200">
                <a:latin typeface="Arial"/>
                <a:ea typeface="Arial"/>
                <a:cs typeface="Arial"/>
                <a:sym typeface="Arial"/>
              </a:rPr>
              <a:t>Preparación:</a:t>
            </a:r>
            <a:endParaRPr/>
          </a:p>
          <a:p>
            <a:pPr indent="-171450" lvl="0" marL="17145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lang="en-US" sz="1200">
                <a:latin typeface="Arial"/>
                <a:ea typeface="Arial"/>
                <a:cs typeface="Arial"/>
                <a:sym typeface="Arial"/>
              </a:rPr>
              <a:t>Corta la parte inferior del protector con el cutter,a continuación realiza los dibujos que prefieras en el protector,con rotulador negro y coloréalos, introduce la cartulina blanca en el protector. Hacemos la linterna de papel.</a:t>
            </a:r>
            <a:endParaRPr/>
          </a:p>
          <a:p>
            <a:pPr indent="0" lvl="0" marL="11430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</a:pPr>
            <a:r>
              <a:rPr lang="en-US" sz="1200">
                <a:latin typeface="Arial"/>
                <a:ea typeface="Arial"/>
                <a:cs typeface="Arial"/>
                <a:sym typeface="Arial"/>
              </a:rPr>
              <a:t>Y AHORA… ¡A jugar!:   </a:t>
            </a:r>
            <a:endParaRPr/>
          </a:p>
          <a:p>
            <a:pPr indent="-171450" lvl="0" marL="28575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lang="en-US" sz="1200">
                <a:latin typeface="Arial"/>
                <a:ea typeface="Arial"/>
                <a:cs typeface="Arial"/>
                <a:sym typeface="Arial"/>
              </a:rPr>
              <a:t>Manipular libremente</a:t>
            </a:r>
            <a:endParaRPr sz="1200">
              <a:latin typeface="Arial"/>
              <a:ea typeface="Arial"/>
              <a:cs typeface="Arial"/>
              <a:sym typeface="Arial"/>
            </a:endParaRPr>
          </a:p>
          <a:p>
            <a:pPr indent="-171450" lvl="0" marL="28575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lang="en-US" sz="1200">
                <a:latin typeface="Arial"/>
                <a:ea typeface="Arial"/>
                <a:cs typeface="Arial"/>
                <a:sym typeface="Arial"/>
              </a:rPr>
              <a:t>Utilizarla para descubrir diferentes dibujos, conceptos,….</a:t>
            </a:r>
            <a:endParaRPr/>
          </a:p>
          <a:p>
            <a:pPr indent="0" lvl="0" marL="1143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300"/>
              <a:buNone/>
            </a:pPr>
            <a:r>
              <a:t/>
            </a:r>
            <a:endParaRPr sz="1300"/>
          </a:p>
          <a:p>
            <a:pPr indent="8255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None/>
            </a:pPr>
            <a:r>
              <a:t/>
            </a:r>
            <a:endParaRPr sz="1300"/>
          </a:p>
          <a:p>
            <a:pPr indent="8255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None/>
            </a:pPr>
            <a:r>
              <a:t/>
            </a:r>
            <a:endParaRPr sz="1300"/>
          </a:p>
        </p:txBody>
      </p:sp>
      <p:cxnSp>
        <p:nvCxnSpPr>
          <p:cNvPr id="95" name="Google Shape;95;p14"/>
          <p:cNvCxnSpPr/>
          <p:nvPr/>
        </p:nvCxnSpPr>
        <p:spPr>
          <a:xfrm>
            <a:off x="5080934" y="2115117"/>
            <a:ext cx="6309360" cy="0"/>
          </a:xfrm>
          <a:prstGeom prst="straightConnector1">
            <a:avLst/>
          </a:prstGeom>
          <a:noFill/>
          <a:ln cap="flat" cmpd="sng" w="19050">
            <a:solidFill>
              <a:srgbClr val="EDF16E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96" name="Google Shape;96;p14">
            <a:hlinkClick r:id="rId3"/>
          </p:cNvPr>
          <p:cNvSpPr/>
          <p:nvPr/>
        </p:nvSpPr>
        <p:spPr>
          <a:xfrm>
            <a:off x="0" y="3520172"/>
            <a:ext cx="4965429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7" name="Google Shape;97;p14"/>
          <p:cNvSpPr/>
          <p:nvPr/>
        </p:nvSpPr>
        <p:spPr>
          <a:xfrm>
            <a:off x="302001" y="6223819"/>
            <a:ext cx="4965429" cy="4001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 u="sng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4"/>
              </a:rPr>
              <a:t>https://www.craftologia.com/tips/manualidades/manualidades-para-ninos/linterna-magica-de-papel</a:t>
            </a:r>
            <a:endParaRPr sz="10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98" name="Google Shape;98;p14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75501" y="58727"/>
            <a:ext cx="4798503" cy="594777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lt1"/>
        </a:solidFill>
      </p:bgPr>
    </p:bg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15"/>
          <p:cNvSpPr txBox="1"/>
          <p:nvPr>
            <p:ph type="ctrTitle"/>
          </p:nvPr>
        </p:nvSpPr>
        <p:spPr>
          <a:xfrm>
            <a:off x="4965430" y="629268"/>
            <a:ext cx="6586491" cy="128616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</a:pPr>
            <a:r>
              <a:rPr lang="en-US" sz="3600">
                <a:latin typeface="Arial"/>
                <a:ea typeface="Arial"/>
                <a:cs typeface="Arial"/>
                <a:sym typeface="Arial"/>
              </a:rPr>
              <a:t>ARENA MÁGICA</a:t>
            </a:r>
            <a:endParaRPr/>
          </a:p>
        </p:txBody>
      </p:sp>
      <p:sp>
        <p:nvSpPr>
          <p:cNvPr id="104" name="Google Shape;104;p15"/>
          <p:cNvSpPr txBox="1"/>
          <p:nvPr>
            <p:ph idx="1" type="subTitle"/>
          </p:nvPr>
        </p:nvSpPr>
        <p:spPr>
          <a:xfrm>
            <a:off x="4965431" y="2438400"/>
            <a:ext cx="6586489" cy="378541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</a:pPr>
            <a:r>
              <a:rPr lang="en-US" sz="1200">
                <a:latin typeface="Arial"/>
                <a:ea typeface="Arial"/>
                <a:cs typeface="Arial"/>
                <a:sym typeface="Arial"/>
              </a:rPr>
              <a:t>¿Qué necesitamos?</a:t>
            </a:r>
            <a:endParaRPr/>
          </a:p>
          <a:p>
            <a:pPr indent="-171450" lvl="0" marL="17145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lang="en-US" sz="1200">
                <a:latin typeface="Arial"/>
                <a:ea typeface="Arial"/>
                <a:cs typeface="Arial"/>
                <a:sym typeface="Arial"/>
              </a:rPr>
              <a:t>Dos vasos de arena suave o harina</a:t>
            </a:r>
            <a:endParaRPr sz="1200">
              <a:latin typeface="Arial"/>
              <a:ea typeface="Arial"/>
              <a:cs typeface="Arial"/>
              <a:sym typeface="Arial"/>
            </a:endParaRPr>
          </a:p>
          <a:p>
            <a:pPr indent="-171450" lvl="0" marL="17145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lang="en-US" sz="1200">
                <a:latin typeface="Arial"/>
                <a:ea typeface="Arial"/>
                <a:cs typeface="Arial"/>
                <a:sym typeface="Arial"/>
              </a:rPr>
              <a:t>Un vaso de maicena o fécula de maíz</a:t>
            </a:r>
            <a:endParaRPr sz="1200">
              <a:latin typeface="Arial"/>
              <a:ea typeface="Arial"/>
              <a:cs typeface="Arial"/>
              <a:sym typeface="Arial"/>
            </a:endParaRPr>
          </a:p>
          <a:p>
            <a:pPr indent="-171450" lvl="0" marL="17145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lang="en-US" sz="1200">
                <a:latin typeface="Arial"/>
                <a:ea typeface="Arial"/>
                <a:cs typeface="Arial"/>
                <a:sym typeface="Arial"/>
              </a:rPr>
              <a:t>Medio vaso de agua</a:t>
            </a:r>
            <a:endParaRPr sz="1200">
              <a:latin typeface="Arial"/>
              <a:ea typeface="Arial"/>
              <a:cs typeface="Arial"/>
              <a:sym typeface="Arial"/>
            </a:endParaRPr>
          </a:p>
          <a:p>
            <a:pPr indent="-171450" lvl="0" marL="17145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lang="en-US" sz="1200">
                <a:latin typeface="Arial"/>
                <a:ea typeface="Arial"/>
                <a:cs typeface="Arial"/>
                <a:sym typeface="Arial"/>
              </a:rPr>
              <a:t>Preparación:</a:t>
            </a:r>
            <a:endParaRPr/>
          </a:p>
          <a:p>
            <a:pPr indent="-171450" lvl="0" marL="17145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lang="en-US" sz="1200">
                <a:latin typeface="Arial"/>
                <a:ea typeface="Arial"/>
                <a:cs typeface="Arial"/>
                <a:sym typeface="Arial"/>
              </a:rPr>
              <a:t>En un recipiente coloca  la arena o harina y la maicena, revuelve todopara que se integren los ingredients, añade agua poco a poco para que todos los ingredients se vayan mezclando, empezar a amasar con las manos. Si la arena no tiene la consistencia que deseas echar una cucharada de jabón líquido y revolver todo. Para que la arena tenga algún color específico agregar unas gotitas de colorante artificial.</a:t>
            </a:r>
            <a:endParaRPr/>
          </a:p>
          <a:p>
            <a:pPr indent="0" lvl="0" marL="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</a:pPr>
            <a:r>
              <a:rPr lang="en-US" sz="1200">
                <a:latin typeface="Arial"/>
                <a:ea typeface="Arial"/>
                <a:cs typeface="Arial"/>
                <a:sym typeface="Arial"/>
              </a:rPr>
              <a:t>Y AHORA… ¡A JUGAR!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lang="en-US" sz="1200">
                <a:latin typeface="Arial"/>
                <a:ea typeface="Arial"/>
                <a:cs typeface="Arial"/>
                <a:sym typeface="Arial"/>
              </a:rPr>
              <a:t>Manipular libremente.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lang="en-US" sz="1200">
                <a:latin typeface="Arial"/>
                <a:ea typeface="Arial"/>
                <a:cs typeface="Arial"/>
                <a:sym typeface="Arial"/>
              </a:rPr>
              <a:t>Realizar distintas figuras con moldes de plastilina,cortar…..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lang="en-US" sz="1200">
                <a:latin typeface="Arial"/>
                <a:ea typeface="Arial"/>
                <a:cs typeface="Arial"/>
                <a:sym typeface="Arial"/>
              </a:rPr>
              <a:t>Escribir su nombre.</a:t>
            </a:r>
            <a:endParaRPr/>
          </a:p>
          <a:p>
            <a:pPr indent="12065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Arial"/>
              <a:buNone/>
            </a:pPr>
            <a:r>
              <a:t/>
            </a:r>
            <a:endParaRPr sz="1900"/>
          </a:p>
        </p:txBody>
      </p:sp>
      <p:cxnSp>
        <p:nvCxnSpPr>
          <p:cNvPr id="105" name="Google Shape;105;p15"/>
          <p:cNvCxnSpPr/>
          <p:nvPr/>
        </p:nvCxnSpPr>
        <p:spPr>
          <a:xfrm>
            <a:off x="5080934" y="2115117"/>
            <a:ext cx="6309360" cy="0"/>
          </a:xfrm>
          <a:prstGeom prst="straightConnector1">
            <a:avLst/>
          </a:prstGeom>
          <a:noFill/>
          <a:ln cap="flat" cmpd="sng" w="19050">
            <a:solidFill>
              <a:srgbClr val="82E1EE"/>
            </a:solidFill>
            <a:prstDash val="solid"/>
            <a:miter lim="800000"/>
            <a:headEnd len="sm" w="sm" type="none"/>
            <a:tailEnd len="sm" w="sm" type="none"/>
          </a:ln>
        </p:spPr>
      </p:cxnSp>
      <p:pic>
        <p:nvPicPr>
          <p:cNvPr id="106" name="Google Shape;106;p1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8724" y="1"/>
            <a:ext cx="4764946" cy="3429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7" name="Google Shape;107;p15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58723" y="3428999"/>
            <a:ext cx="4840448" cy="3429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lt1"/>
        </a:solidFill>
      </p:bgPr>
    </p:bg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16"/>
          <p:cNvSpPr txBox="1"/>
          <p:nvPr>
            <p:ph type="ctrTitle"/>
          </p:nvPr>
        </p:nvSpPr>
        <p:spPr>
          <a:xfrm>
            <a:off x="4965430" y="629268"/>
            <a:ext cx="6586491" cy="128616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</a:pPr>
            <a:r>
              <a:rPr lang="en-US" sz="3600">
                <a:latin typeface="Arial"/>
                <a:ea typeface="Arial"/>
                <a:cs typeface="Arial"/>
                <a:sym typeface="Arial"/>
              </a:rPr>
              <a:t>TAMBOR</a:t>
            </a:r>
            <a:endParaRPr/>
          </a:p>
        </p:txBody>
      </p:sp>
      <p:sp>
        <p:nvSpPr>
          <p:cNvPr id="113" name="Google Shape;113;p16"/>
          <p:cNvSpPr txBox="1"/>
          <p:nvPr>
            <p:ph idx="1" type="subTitle"/>
          </p:nvPr>
        </p:nvSpPr>
        <p:spPr>
          <a:xfrm>
            <a:off x="4965431" y="2438400"/>
            <a:ext cx="6586489" cy="378541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10"/>
              <a:buNone/>
            </a:pPr>
            <a:r>
              <a:rPr lang="en-US" sz="1110">
                <a:latin typeface="Arial"/>
                <a:ea typeface="Arial"/>
                <a:cs typeface="Arial"/>
                <a:sym typeface="Arial"/>
              </a:rPr>
              <a:t>¿Qué necesitamos?</a:t>
            </a:r>
            <a:endParaRPr/>
          </a:p>
          <a:p>
            <a:pPr indent="-171450" lvl="0" marL="171450" rtl="0" algn="l">
              <a:lnSpc>
                <a:spcPct val="7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110"/>
              <a:buFont typeface="Arial"/>
              <a:buChar char="•"/>
            </a:pPr>
            <a:r>
              <a:rPr lang="en-US" sz="1110">
                <a:latin typeface="Arial"/>
                <a:ea typeface="Arial"/>
                <a:cs typeface="Arial"/>
                <a:sym typeface="Arial"/>
              </a:rPr>
              <a:t>Lata o bote</a:t>
            </a:r>
            <a:endParaRPr sz="1110">
              <a:latin typeface="Arial"/>
              <a:ea typeface="Arial"/>
              <a:cs typeface="Arial"/>
              <a:sym typeface="Arial"/>
            </a:endParaRPr>
          </a:p>
          <a:p>
            <a:pPr indent="-171450" lvl="0" marL="171450" rtl="0" algn="l">
              <a:lnSpc>
                <a:spcPct val="7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110"/>
              <a:buFont typeface="Arial"/>
              <a:buChar char="•"/>
            </a:pPr>
            <a:r>
              <a:rPr lang="en-US" sz="1110">
                <a:latin typeface="Arial"/>
                <a:ea typeface="Arial"/>
                <a:cs typeface="Arial"/>
                <a:sym typeface="Arial"/>
              </a:rPr>
              <a:t>Cartulina o papel de regalo</a:t>
            </a:r>
            <a:endParaRPr/>
          </a:p>
          <a:p>
            <a:pPr indent="-171450" lvl="0" marL="171450" rtl="0" algn="l">
              <a:lnSpc>
                <a:spcPct val="7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110"/>
              <a:buFont typeface="Arial"/>
              <a:buChar char="•"/>
            </a:pPr>
            <a:r>
              <a:rPr lang="en-US" sz="1110">
                <a:latin typeface="Arial"/>
                <a:ea typeface="Arial"/>
                <a:cs typeface="Arial"/>
                <a:sym typeface="Arial"/>
              </a:rPr>
              <a:t>Cola blanca</a:t>
            </a:r>
            <a:endParaRPr sz="1110">
              <a:latin typeface="Arial"/>
              <a:ea typeface="Arial"/>
              <a:cs typeface="Arial"/>
              <a:sym typeface="Arial"/>
            </a:endParaRPr>
          </a:p>
          <a:p>
            <a:pPr indent="-171450" lvl="0" marL="171450" rtl="0" algn="l">
              <a:lnSpc>
                <a:spcPct val="7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110"/>
              <a:buFont typeface="Arial"/>
              <a:buChar char="•"/>
            </a:pPr>
            <a:r>
              <a:rPr lang="en-US" sz="1110">
                <a:latin typeface="Arial"/>
                <a:ea typeface="Arial"/>
                <a:cs typeface="Arial"/>
                <a:sym typeface="Arial"/>
              </a:rPr>
              <a:t>Un globo</a:t>
            </a:r>
            <a:endParaRPr sz="1110">
              <a:latin typeface="Arial"/>
              <a:ea typeface="Arial"/>
              <a:cs typeface="Arial"/>
              <a:sym typeface="Arial"/>
            </a:endParaRPr>
          </a:p>
          <a:p>
            <a:pPr indent="-171450" lvl="0" marL="171450" rtl="0" algn="l">
              <a:lnSpc>
                <a:spcPct val="7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110"/>
              <a:buFont typeface="Arial"/>
              <a:buChar char="•"/>
            </a:pPr>
            <a:r>
              <a:rPr lang="en-US" sz="1110">
                <a:latin typeface="Arial"/>
                <a:ea typeface="Arial"/>
                <a:cs typeface="Arial"/>
                <a:sym typeface="Arial"/>
              </a:rPr>
              <a:t>Dos lápices o palillos</a:t>
            </a:r>
            <a:endParaRPr sz="1110">
              <a:latin typeface="Arial"/>
              <a:ea typeface="Arial"/>
              <a:cs typeface="Arial"/>
              <a:sym typeface="Arial"/>
            </a:endParaRPr>
          </a:p>
          <a:p>
            <a:pPr indent="-171450" lvl="0" marL="171450" rtl="0" algn="l">
              <a:lnSpc>
                <a:spcPct val="7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110"/>
              <a:buFont typeface="Arial"/>
              <a:buChar char="•"/>
            </a:pPr>
            <a:r>
              <a:rPr lang="en-US" sz="1110">
                <a:latin typeface="Arial"/>
                <a:ea typeface="Arial"/>
                <a:cs typeface="Arial"/>
                <a:sym typeface="Arial"/>
              </a:rPr>
              <a:t>Dos bolitas de fieltro o poliestireno</a:t>
            </a:r>
            <a:endParaRPr sz="1110">
              <a:latin typeface="Arial"/>
              <a:ea typeface="Arial"/>
              <a:cs typeface="Arial"/>
              <a:sym typeface="Arial"/>
            </a:endParaRPr>
          </a:p>
          <a:p>
            <a:pPr indent="-171450" lvl="0" marL="171450" rtl="0" algn="l">
              <a:lnSpc>
                <a:spcPct val="7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110"/>
              <a:buFont typeface="Arial"/>
              <a:buChar char="•"/>
            </a:pPr>
            <a:r>
              <a:rPr lang="en-US" sz="1110">
                <a:latin typeface="Arial"/>
                <a:ea typeface="Arial"/>
                <a:cs typeface="Arial"/>
                <a:sym typeface="Arial"/>
              </a:rPr>
              <a:t>Cinta de tela </a:t>
            </a:r>
            <a:endParaRPr/>
          </a:p>
          <a:p>
            <a:pPr indent="-171450" lvl="0" marL="171450" rtl="0" algn="l">
              <a:lnSpc>
                <a:spcPct val="7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110"/>
              <a:buFont typeface="Arial"/>
              <a:buChar char="•"/>
            </a:pPr>
            <a:r>
              <a:rPr lang="en-US" sz="1110">
                <a:latin typeface="Arial"/>
                <a:ea typeface="Arial"/>
                <a:cs typeface="Arial"/>
                <a:sym typeface="Arial"/>
              </a:rPr>
              <a:t>Tijeras</a:t>
            </a:r>
            <a:endParaRPr/>
          </a:p>
          <a:p>
            <a:pPr indent="-171450" lvl="0" marL="171450" rtl="0" algn="l">
              <a:lnSpc>
                <a:spcPct val="7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110"/>
              <a:buFont typeface="Arial"/>
              <a:buChar char="•"/>
            </a:pPr>
            <a:r>
              <a:rPr lang="en-US" sz="1110">
                <a:latin typeface="Arial"/>
                <a:ea typeface="Arial"/>
                <a:cs typeface="Arial"/>
                <a:sym typeface="Arial"/>
              </a:rPr>
              <a:t>Preparación:</a:t>
            </a:r>
            <a:endParaRPr/>
          </a:p>
          <a:p>
            <a:pPr indent="-171450" lvl="0" marL="171450" rtl="0" algn="l">
              <a:lnSpc>
                <a:spcPct val="7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110"/>
              <a:buFont typeface="Arial"/>
              <a:buChar char="•"/>
            </a:pPr>
            <a:r>
              <a:rPr lang="en-US" sz="1110">
                <a:latin typeface="Arial"/>
                <a:ea typeface="Arial"/>
                <a:cs typeface="Arial"/>
                <a:sym typeface="Arial"/>
              </a:rPr>
              <a:t>Cortamos el globo y lo colocamos alrededor de la boca del bote, para asegurarlo le ponemos alrededor cinta adhesiva.Forramos el bote con la cartulina o papel de regalo. Cortamos una tira de tela  del tamaño de la boca del globo y la colocamos alrededor. Por ultimo ponemos pegamento en las puntas de los lápices y pinchamos las bolitas. </a:t>
            </a:r>
            <a:endParaRPr/>
          </a:p>
          <a:p>
            <a:pPr indent="0" lvl="0" marL="0" rtl="0" algn="ctr">
              <a:lnSpc>
                <a:spcPct val="7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110"/>
              <a:buNone/>
            </a:pPr>
            <a:r>
              <a:rPr lang="en-US" sz="1110">
                <a:latin typeface="Arial"/>
                <a:ea typeface="Arial"/>
                <a:cs typeface="Arial"/>
                <a:sym typeface="Arial"/>
              </a:rPr>
              <a:t>Y AHORA… ¡A JUGAR!</a:t>
            </a:r>
            <a:endParaRPr/>
          </a:p>
          <a:p>
            <a:pPr indent="0" lvl="0" marL="0" rtl="0" algn="l">
              <a:lnSpc>
                <a:spcPct val="7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110"/>
              <a:buFont typeface="Arial"/>
              <a:buChar char="•"/>
            </a:pPr>
            <a:r>
              <a:rPr lang="en-US" sz="1110">
                <a:latin typeface="Arial"/>
                <a:ea typeface="Arial"/>
                <a:cs typeface="Arial"/>
                <a:sym typeface="Arial"/>
              </a:rPr>
              <a:t>Manipular libremente.</a:t>
            </a:r>
            <a:endParaRPr/>
          </a:p>
          <a:p>
            <a:pPr indent="0" lvl="0" marL="0" rtl="0" algn="l">
              <a:lnSpc>
                <a:spcPct val="7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110"/>
              <a:buFont typeface="Arial"/>
              <a:buChar char="•"/>
            </a:pPr>
            <a:r>
              <a:rPr lang="en-US" sz="1110">
                <a:latin typeface="Arial"/>
                <a:ea typeface="Arial"/>
                <a:cs typeface="Arial"/>
                <a:sym typeface="Arial"/>
              </a:rPr>
              <a:t>Estimulación auditiva y musical, motricidad fina……</a:t>
            </a:r>
            <a:endParaRPr/>
          </a:p>
          <a:p>
            <a:pPr indent="111569" lvl="0" marL="0" rtl="0" algn="l">
              <a:lnSpc>
                <a:spcPct val="7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757"/>
              <a:buFont typeface="Arial"/>
              <a:buNone/>
            </a:pPr>
            <a:r>
              <a:t/>
            </a:r>
            <a:endParaRPr sz="1757"/>
          </a:p>
        </p:txBody>
      </p:sp>
      <p:cxnSp>
        <p:nvCxnSpPr>
          <p:cNvPr id="114" name="Google Shape;114;p16"/>
          <p:cNvCxnSpPr/>
          <p:nvPr/>
        </p:nvCxnSpPr>
        <p:spPr>
          <a:xfrm>
            <a:off x="5080934" y="2115117"/>
            <a:ext cx="6309360" cy="0"/>
          </a:xfrm>
          <a:prstGeom prst="straightConnector1">
            <a:avLst/>
          </a:prstGeom>
          <a:noFill/>
          <a:ln cap="flat" cmpd="sng" w="19050">
            <a:solidFill>
              <a:srgbClr val="82E1EE"/>
            </a:solidFill>
            <a:prstDash val="solid"/>
            <a:miter lim="800000"/>
            <a:headEnd len="sm" w="sm" type="none"/>
            <a:tailEnd len="sm" w="sm" type="none"/>
          </a:ln>
        </p:spPr>
      </p:cxnSp>
      <p:pic>
        <p:nvPicPr>
          <p:cNvPr id="115" name="Google Shape;115;p1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07096" y="55777"/>
            <a:ext cx="4858333" cy="3308207"/>
          </a:xfrm>
          <a:prstGeom prst="rect">
            <a:avLst/>
          </a:prstGeom>
          <a:noFill/>
          <a:ln>
            <a:noFill/>
          </a:ln>
        </p:spPr>
      </p:pic>
      <p:pic>
        <p:nvPicPr>
          <p:cNvPr id="116" name="Google Shape;116;p16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07096" y="3363984"/>
            <a:ext cx="4858333" cy="349401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lt1"/>
        </a:solidFill>
      </p:bgPr>
    </p:bg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17"/>
          <p:cNvSpPr txBox="1"/>
          <p:nvPr>
            <p:ph type="title"/>
          </p:nvPr>
        </p:nvSpPr>
        <p:spPr>
          <a:xfrm>
            <a:off x="4965430" y="629268"/>
            <a:ext cx="6586491" cy="128616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</a:pPr>
            <a:r>
              <a:rPr lang="en-US" sz="3600">
                <a:latin typeface="Arial"/>
                <a:ea typeface="Arial"/>
                <a:cs typeface="Arial"/>
                <a:sym typeface="Arial"/>
              </a:rPr>
              <a:t>PINTURA 3 D</a:t>
            </a:r>
            <a:endParaRPr/>
          </a:p>
        </p:txBody>
      </p:sp>
      <p:sp>
        <p:nvSpPr>
          <p:cNvPr id="122" name="Google Shape;122;p17"/>
          <p:cNvSpPr txBox="1"/>
          <p:nvPr>
            <p:ph idx="1" type="body"/>
          </p:nvPr>
        </p:nvSpPr>
        <p:spPr>
          <a:xfrm>
            <a:off x="4965431" y="2314807"/>
            <a:ext cx="6586489" cy="448027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312"/>
              <a:buNone/>
            </a:pPr>
            <a:r>
              <a:rPr lang="en-US" sz="2312">
                <a:latin typeface="Arial"/>
                <a:ea typeface="Arial"/>
                <a:cs typeface="Arial"/>
                <a:sym typeface="Arial"/>
              </a:rPr>
              <a:t>¿</a:t>
            </a:r>
            <a:r>
              <a:rPr lang="en-US" sz="1202">
                <a:latin typeface="Arial"/>
                <a:ea typeface="Arial"/>
                <a:cs typeface="Arial"/>
                <a:sym typeface="Arial"/>
              </a:rPr>
              <a:t>Qué necesitamos?</a:t>
            </a:r>
            <a:endParaRPr/>
          </a:p>
          <a:p>
            <a:pPr indent="-228600" lvl="0" marL="228600" rtl="0" algn="l">
              <a:lnSpc>
                <a:spcPct val="7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2"/>
              <a:buChar char="•"/>
            </a:pPr>
            <a:r>
              <a:rPr lang="en-US" sz="1202">
                <a:latin typeface="Arial"/>
                <a:ea typeface="Arial"/>
                <a:cs typeface="Arial"/>
                <a:sym typeface="Arial"/>
              </a:rPr>
              <a:t>Cola blanca</a:t>
            </a:r>
            <a:endParaRPr sz="1202">
              <a:latin typeface="Arial"/>
              <a:ea typeface="Arial"/>
              <a:cs typeface="Arial"/>
              <a:sym typeface="Arial"/>
            </a:endParaRPr>
          </a:p>
          <a:p>
            <a:pPr indent="-228600" lvl="0" marL="228600" rtl="0" algn="l">
              <a:lnSpc>
                <a:spcPct val="7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2"/>
              <a:buChar char="•"/>
            </a:pPr>
            <a:r>
              <a:rPr lang="en-US" sz="1202">
                <a:latin typeface="Arial"/>
                <a:ea typeface="Arial"/>
                <a:cs typeface="Arial"/>
                <a:sym typeface="Arial"/>
              </a:rPr>
              <a:t>Espuma de afeitar</a:t>
            </a:r>
            <a:endParaRPr sz="1202">
              <a:latin typeface="Arial"/>
              <a:ea typeface="Arial"/>
              <a:cs typeface="Arial"/>
              <a:sym typeface="Arial"/>
            </a:endParaRPr>
          </a:p>
          <a:p>
            <a:pPr indent="-228600" lvl="0" marL="228600" rtl="0" algn="l">
              <a:lnSpc>
                <a:spcPct val="7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2"/>
              <a:buChar char="•"/>
            </a:pPr>
            <a:r>
              <a:rPr lang="en-US" sz="1202">
                <a:latin typeface="Arial"/>
                <a:ea typeface="Arial"/>
                <a:cs typeface="Arial"/>
                <a:sym typeface="Arial"/>
              </a:rPr>
              <a:t>Colorante alimenticio</a:t>
            </a:r>
            <a:endParaRPr sz="1202">
              <a:latin typeface="Arial"/>
              <a:ea typeface="Arial"/>
              <a:cs typeface="Arial"/>
              <a:sym typeface="Arial"/>
            </a:endParaRPr>
          </a:p>
          <a:p>
            <a:pPr indent="-228600" lvl="0" marL="228600" rtl="0" algn="l">
              <a:lnSpc>
                <a:spcPct val="7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2"/>
              <a:buChar char="•"/>
            </a:pPr>
            <a:r>
              <a:rPr lang="en-US" sz="1202">
                <a:latin typeface="Arial"/>
                <a:ea typeface="Arial"/>
                <a:cs typeface="Arial"/>
                <a:sym typeface="Arial"/>
              </a:rPr>
              <a:t>Recipiente de plástico pequeño</a:t>
            </a:r>
            <a:endParaRPr sz="1202">
              <a:latin typeface="Arial"/>
              <a:ea typeface="Arial"/>
              <a:cs typeface="Arial"/>
              <a:sym typeface="Arial"/>
            </a:endParaRPr>
          </a:p>
          <a:p>
            <a:pPr indent="-228600" lvl="0" marL="228600" rtl="0" algn="l">
              <a:lnSpc>
                <a:spcPct val="7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2"/>
              <a:buChar char="•"/>
            </a:pPr>
            <a:r>
              <a:rPr lang="en-US" sz="1202">
                <a:latin typeface="Arial"/>
                <a:ea typeface="Arial"/>
                <a:cs typeface="Arial"/>
                <a:sym typeface="Arial"/>
              </a:rPr>
              <a:t>Bolsa </a:t>
            </a:r>
            <a:endParaRPr/>
          </a:p>
          <a:p>
            <a:pPr indent="-228600" lvl="0" marL="228600" rtl="0" algn="l">
              <a:lnSpc>
                <a:spcPct val="7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2"/>
              <a:buChar char="•"/>
            </a:pPr>
            <a:r>
              <a:rPr lang="en-US" sz="1202">
                <a:latin typeface="Arial"/>
                <a:ea typeface="Arial"/>
                <a:cs typeface="Arial"/>
                <a:sym typeface="Arial"/>
              </a:rPr>
              <a:t>Tijeras</a:t>
            </a:r>
            <a:endParaRPr/>
          </a:p>
          <a:p>
            <a:pPr indent="-228600" lvl="0" marL="228600" rtl="0" algn="l">
              <a:lnSpc>
                <a:spcPct val="7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2"/>
              <a:buChar char="•"/>
            </a:pPr>
            <a:r>
              <a:rPr lang="en-US" sz="1202">
                <a:latin typeface="Arial"/>
                <a:ea typeface="Arial"/>
                <a:cs typeface="Arial"/>
                <a:sym typeface="Arial"/>
              </a:rPr>
              <a:t>Preparación:</a:t>
            </a:r>
            <a:endParaRPr/>
          </a:p>
          <a:p>
            <a:pPr indent="-228600" lvl="0" marL="228600" rtl="0" algn="l">
              <a:lnSpc>
                <a:spcPct val="7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2"/>
              <a:buChar char="•"/>
            </a:pPr>
            <a:r>
              <a:rPr lang="en-US" sz="1202">
                <a:latin typeface="Arial"/>
                <a:ea typeface="Arial"/>
                <a:cs typeface="Arial"/>
                <a:sym typeface="Arial"/>
              </a:rPr>
              <a:t>Colocar en un recipiente pequeño la cantidad deseada de cola blanca y espuma de afeitar, en misma proporción, revolver hasta formar una masa homogénea, posteriormente se incorporan 2o 3 gotas del colarante alimenticio y volver a mezclar, Una vez hecho esto se puede colocar la pasta en una bolsa de nylon cortando con la tijera el extremo de la misma para usarla como manga pastelera o dejarla en el recipiente y usarla con pincel o con los dedos.</a:t>
            </a:r>
            <a:endParaRPr/>
          </a:p>
          <a:p>
            <a:pPr indent="0" lvl="0" marL="0" rtl="0" algn="ctr">
              <a:lnSpc>
                <a:spcPct val="7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2"/>
              <a:buNone/>
            </a:pPr>
            <a:r>
              <a:rPr lang="en-US" sz="1202">
                <a:latin typeface="Arial"/>
                <a:ea typeface="Arial"/>
                <a:cs typeface="Arial"/>
                <a:sym typeface="Arial"/>
              </a:rPr>
              <a:t>Y AHORA… ¡A JUGAR!</a:t>
            </a:r>
            <a:endParaRPr/>
          </a:p>
          <a:p>
            <a:pPr indent="-228600" lvl="0" marL="228600" rtl="0" algn="l">
              <a:lnSpc>
                <a:spcPct val="7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2"/>
              <a:buChar char="•"/>
            </a:pPr>
            <a:r>
              <a:rPr lang="en-US" sz="1202">
                <a:latin typeface="Arial"/>
                <a:ea typeface="Arial"/>
                <a:cs typeface="Arial"/>
                <a:sym typeface="Arial"/>
              </a:rPr>
              <a:t>Dibujar libremente.</a:t>
            </a:r>
            <a:endParaRPr/>
          </a:p>
          <a:p>
            <a:pPr indent="-228600" lvl="0" marL="228600" rtl="0" algn="l">
              <a:lnSpc>
                <a:spcPct val="7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2"/>
              <a:buChar char="•"/>
            </a:pPr>
            <a:r>
              <a:rPr lang="en-US" sz="1202">
                <a:latin typeface="Arial"/>
                <a:ea typeface="Arial"/>
                <a:cs typeface="Arial"/>
                <a:sym typeface="Arial"/>
              </a:rPr>
              <a:t>Realizar distintos trazos: rectas, curvas, zig-zag, líneas discontinuas…</a:t>
            </a:r>
            <a:endParaRPr/>
          </a:p>
          <a:p>
            <a:pPr indent="-228600" lvl="0" marL="228600" rtl="0" algn="l">
              <a:lnSpc>
                <a:spcPct val="7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2"/>
              <a:buChar char="•"/>
            </a:pPr>
            <a:r>
              <a:rPr lang="en-US" sz="1202">
                <a:latin typeface="Arial"/>
                <a:ea typeface="Arial"/>
                <a:cs typeface="Arial"/>
                <a:sym typeface="Arial"/>
              </a:rPr>
              <a:t>Rellenar un dibujo</a:t>
            </a:r>
            <a:endParaRPr sz="1202">
              <a:latin typeface="Arial"/>
              <a:ea typeface="Arial"/>
              <a:cs typeface="Arial"/>
              <a:sym typeface="Arial"/>
            </a:endParaRPr>
          </a:p>
          <a:p>
            <a:pPr indent="-228600" lvl="0" marL="228600" rtl="0" algn="l">
              <a:lnSpc>
                <a:spcPct val="7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2"/>
              <a:buChar char="•"/>
            </a:pPr>
            <a:r>
              <a:rPr lang="en-US" sz="1202">
                <a:latin typeface="Arial"/>
                <a:ea typeface="Arial"/>
                <a:cs typeface="Arial"/>
                <a:sym typeface="Arial"/>
              </a:rPr>
              <a:t>Escribir su nombre</a:t>
            </a:r>
            <a:endParaRPr sz="1202">
              <a:latin typeface="Arial"/>
              <a:ea typeface="Arial"/>
              <a:cs typeface="Arial"/>
              <a:sym typeface="Arial"/>
            </a:endParaRPr>
          </a:p>
          <a:p>
            <a:pPr indent="-128777" lvl="0" marL="228600" rtl="0" algn="l">
              <a:lnSpc>
                <a:spcPct val="7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572"/>
              <a:buNone/>
            </a:pPr>
            <a:r>
              <a:t/>
            </a:r>
            <a:endParaRPr sz="1572">
              <a:latin typeface="Arial"/>
              <a:ea typeface="Arial"/>
              <a:cs typeface="Arial"/>
              <a:sym typeface="Arial"/>
            </a:endParaRPr>
          </a:p>
          <a:p>
            <a:pPr indent="-134620" lvl="0" marL="228600" rtl="0" algn="l">
              <a:lnSpc>
                <a:spcPct val="7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80"/>
              <a:buNone/>
            </a:pPr>
            <a:r>
              <a:t/>
            </a:r>
            <a:endParaRPr sz="1480"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7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80"/>
              <a:buNone/>
            </a:pPr>
            <a:r>
              <a:t/>
            </a:r>
            <a:endParaRPr sz="1480"/>
          </a:p>
        </p:txBody>
      </p:sp>
      <p:cxnSp>
        <p:nvCxnSpPr>
          <p:cNvPr id="123" name="Google Shape;123;p17"/>
          <p:cNvCxnSpPr/>
          <p:nvPr/>
        </p:nvCxnSpPr>
        <p:spPr>
          <a:xfrm>
            <a:off x="5080934" y="2115117"/>
            <a:ext cx="6309360" cy="0"/>
          </a:xfrm>
          <a:prstGeom prst="straightConnector1">
            <a:avLst/>
          </a:prstGeom>
          <a:noFill/>
          <a:ln cap="flat" cmpd="sng" w="19050">
            <a:solidFill>
              <a:srgbClr val="4C8DD3"/>
            </a:solidFill>
            <a:prstDash val="solid"/>
            <a:miter lim="800000"/>
            <a:headEnd len="sm" w="sm" type="none"/>
            <a:tailEnd len="sm" w="sm" type="none"/>
          </a:ln>
        </p:spPr>
      </p:cxnSp>
      <p:pic>
        <p:nvPicPr>
          <p:cNvPr id="124" name="Google Shape;124;p1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7112" y="62128"/>
            <a:ext cx="4777705" cy="3167630"/>
          </a:xfrm>
          <a:prstGeom prst="rect">
            <a:avLst/>
          </a:prstGeom>
          <a:noFill/>
          <a:ln>
            <a:noFill/>
          </a:ln>
        </p:spPr>
      </p:pic>
      <p:pic>
        <p:nvPicPr>
          <p:cNvPr id="125" name="Google Shape;125;p17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67112" y="3229758"/>
            <a:ext cx="4777705" cy="35235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Tema de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