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1" r:id="rId4"/>
    <p:sldId id="259" r:id="rId5"/>
    <p:sldId id="262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</p:sldIdLst>
  <p:sldSz cx="18288000" cy="10287000"/>
  <p:notesSz cx="6858000" cy="9144000"/>
  <p:embeddedFontLst>
    <p:embeddedFont>
      <p:font typeface="More Sugar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</p:embeddedFont>
    <p:embeddedFont>
      <p:font typeface="Coco Gothic" panose="020B0604020202020204" charset="0"/>
      <p:regular r:id="rId23"/>
    </p:embeddedFont>
    <p:embeddedFont>
      <p:font typeface="League Spartan" panose="020B0604020202020204" charset="0"/>
      <p:regular r:id="rId24"/>
    </p:embeddedFont>
    <p:embeddedFont>
      <p:font typeface="Open Sans Bold" panose="020B0604020202020204" charset="0"/>
      <p:regular r:id="rId25"/>
    </p:embeddedFont>
    <p:embeddedFont>
      <p:font typeface="Coco Gothic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20.png"/><Relationship Id="rId4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62.svg"/><Relationship Id="rId10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5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4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6333049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B4DDFF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437889" y="7451041"/>
            <a:ext cx="3798818" cy="2250800"/>
          </a:xfrm>
          <a:custGeom>
            <a:avLst/>
            <a:gdLst/>
            <a:ahLst/>
            <a:cxnLst/>
            <a:rect l="l" t="t" r="r" b="b"/>
            <a:pathLst>
              <a:path w="3798818" h="2250800">
                <a:moveTo>
                  <a:pt x="0" y="0"/>
                </a:moveTo>
                <a:lnTo>
                  <a:pt x="3798818" y="0"/>
                </a:lnTo>
                <a:lnTo>
                  <a:pt x="3798818" y="2250800"/>
                </a:lnTo>
                <a:lnTo>
                  <a:pt x="0" y="225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63126" y="3151858"/>
            <a:ext cx="5358047" cy="3983285"/>
          </a:xfrm>
          <a:custGeom>
            <a:avLst/>
            <a:gdLst/>
            <a:ahLst/>
            <a:cxnLst/>
            <a:rect l="l" t="t" r="r" b="b"/>
            <a:pathLst>
              <a:path w="5358047" h="3983285">
                <a:moveTo>
                  <a:pt x="0" y="0"/>
                </a:moveTo>
                <a:lnTo>
                  <a:pt x="5358047" y="0"/>
                </a:lnTo>
                <a:lnTo>
                  <a:pt x="5358047" y="3983284"/>
                </a:lnTo>
                <a:lnTo>
                  <a:pt x="0" y="3983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53545" y="5452112"/>
            <a:ext cx="5666305" cy="4249729"/>
          </a:xfrm>
          <a:custGeom>
            <a:avLst/>
            <a:gdLst/>
            <a:ahLst/>
            <a:cxnLst/>
            <a:rect l="l" t="t" r="r" b="b"/>
            <a:pathLst>
              <a:path w="5666305" h="4249729">
                <a:moveTo>
                  <a:pt x="0" y="0"/>
                </a:moveTo>
                <a:lnTo>
                  <a:pt x="5666306" y="0"/>
                </a:lnTo>
                <a:lnTo>
                  <a:pt x="5666306" y="4249729"/>
                </a:lnTo>
                <a:lnTo>
                  <a:pt x="0" y="4249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857250"/>
            <a:ext cx="15992473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CURSO ESCOLAR 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25/26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8343553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193DA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626390" y="1689771"/>
            <a:ext cx="10172602" cy="8074503"/>
          </a:xfrm>
          <a:custGeom>
            <a:avLst/>
            <a:gdLst/>
            <a:ahLst/>
            <a:cxnLst/>
            <a:rect l="l" t="t" r="r" b="b"/>
            <a:pathLst>
              <a:path w="10172602" h="8074503">
                <a:moveTo>
                  <a:pt x="0" y="0"/>
                </a:moveTo>
                <a:lnTo>
                  <a:pt x="10172602" y="0"/>
                </a:lnTo>
                <a:lnTo>
                  <a:pt x="10172602" y="8074503"/>
                </a:lnTo>
                <a:lnTo>
                  <a:pt x="0" y="8074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95196" y="562011"/>
            <a:ext cx="15897608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1193D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TAREAS ESCOLARES</a:t>
            </a:r>
          </a:p>
        </p:txBody>
      </p:sp>
      <p:sp>
        <p:nvSpPr>
          <p:cNvPr id="6" name="Freeform 6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43350" y="3531630"/>
            <a:ext cx="3829337" cy="3747964"/>
          </a:xfrm>
          <a:custGeom>
            <a:avLst/>
            <a:gdLst/>
            <a:ahLst/>
            <a:cxnLst/>
            <a:rect l="l" t="t" r="r" b="b"/>
            <a:pathLst>
              <a:path w="3829337" h="3747964">
                <a:moveTo>
                  <a:pt x="0" y="0"/>
                </a:moveTo>
                <a:lnTo>
                  <a:pt x="3829337" y="0"/>
                </a:lnTo>
                <a:lnTo>
                  <a:pt x="3829337" y="3747964"/>
                </a:lnTo>
                <a:lnTo>
                  <a:pt x="0" y="37479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492248" y="1933278"/>
            <a:ext cx="4442251" cy="391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CIRCULAR INICIO CURSO 25/26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98961" y="3474480"/>
            <a:ext cx="5133121" cy="78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PLANIFICADAS Y COORDINADAS POR EL EQUIPO DOCENTE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67939" y="5307289"/>
            <a:ext cx="5929462" cy="1172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FLEXIBLES EN FUNCIÓN DE LAS NECESIDADES DEL DESCANSO ANTE FESTIVOS Y PERIODOS VACACIONALES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69769" y="6974164"/>
            <a:ext cx="5929462" cy="78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FOMENTAN LOS HÁBITOS DE ESTUDIO Y LA AUTONOMÍA PERSONAL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12691" y="8475983"/>
            <a:ext cx="6758137" cy="78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EN EL AULA SIEMPRE SE ANOTAN LAS ACTIVIDADES, FECHAS DE EXÁMENES....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8343553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292B7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94125" y="3759229"/>
            <a:ext cx="3390265" cy="3390265"/>
          </a:xfrm>
          <a:custGeom>
            <a:avLst/>
            <a:gdLst/>
            <a:ahLst/>
            <a:cxnLst/>
            <a:rect l="l" t="t" r="r" b="b"/>
            <a:pathLst>
              <a:path w="3390265" h="3390265">
                <a:moveTo>
                  <a:pt x="0" y="0"/>
                </a:moveTo>
                <a:lnTo>
                  <a:pt x="3390265" y="0"/>
                </a:lnTo>
                <a:lnTo>
                  <a:pt x="3390265" y="3390265"/>
                </a:lnTo>
                <a:lnTo>
                  <a:pt x="0" y="3390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09232" y="2199933"/>
            <a:ext cx="6860455" cy="6508857"/>
          </a:xfrm>
          <a:custGeom>
            <a:avLst/>
            <a:gdLst/>
            <a:ahLst/>
            <a:cxnLst/>
            <a:rect l="l" t="t" r="r" b="b"/>
            <a:pathLst>
              <a:path w="6860455" h="6508857">
                <a:moveTo>
                  <a:pt x="0" y="0"/>
                </a:moveTo>
                <a:lnTo>
                  <a:pt x="6860456" y="0"/>
                </a:lnTo>
                <a:lnTo>
                  <a:pt x="6860456" y="6508857"/>
                </a:lnTo>
                <a:lnTo>
                  <a:pt x="0" y="6508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4337" y="3171825"/>
            <a:ext cx="4094895" cy="5258292"/>
          </a:xfrm>
          <a:custGeom>
            <a:avLst/>
            <a:gdLst/>
            <a:ahLst/>
            <a:cxnLst/>
            <a:rect l="l" t="t" r="r" b="b"/>
            <a:pathLst>
              <a:path w="4094895" h="5258292">
                <a:moveTo>
                  <a:pt x="0" y="0"/>
                </a:moveTo>
                <a:lnTo>
                  <a:pt x="4094895" y="0"/>
                </a:lnTo>
                <a:lnTo>
                  <a:pt x="4094895" y="5258292"/>
                </a:lnTo>
                <a:lnTo>
                  <a:pt x="0" y="5258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055663"/>
            <a:ext cx="12840153" cy="114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</a:pPr>
            <a:r>
              <a:rPr lang="en-US" sz="6699">
                <a:solidFill>
                  <a:srgbClr val="1193D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CRITERIOS DE CALIFICACIÓN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09282" y="2591435"/>
            <a:ext cx="686045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CONCRECIÓN CURRICULAR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09282" y="4286885"/>
            <a:ext cx="686045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PRUEBA ESCRITA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09282" y="5981700"/>
            <a:ext cx="686045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CUADERNO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09282" y="7676515"/>
            <a:ext cx="686045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TRABAJO DIARIO Y ACTITUD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8343553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193DA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318102" y="2265246"/>
            <a:ext cx="15608207" cy="7569980"/>
          </a:xfrm>
          <a:custGeom>
            <a:avLst/>
            <a:gdLst/>
            <a:ahLst/>
            <a:cxnLst/>
            <a:rect l="l" t="t" r="r" b="b"/>
            <a:pathLst>
              <a:path w="15608207" h="7569980">
                <a:moveTo>
                  <a:pt x="0" y="0"/>
                </a:moveTo>
                <a:lnTo>
                  <a:pt x="15608206" y="0"/>
                </a:lnTo>
                <a:lnTo>
                  <a:pt x="15608206" y="7569980"/>
                </a:lnTo>
                <a:lnTo>
                  <a:pt x="0" y="7569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58618" y="4379321"/>
            <a:ext cx="564103" cy="1528359"/>
          </a:xfrm>
          <a:custGeom>
            <a:avLst/>
            <a:gdLst/>
            <a:ahLst/>
            <a:cxnLst/>
            <a:rect l="l" t="t" r="r" b="b"/>
            <a:pathLst>
              <a:path w="564103" h="1528359">
                <a:moveTo>
                  <a:pt x="0" y="0"/>
                </a:moveTo>
                <a:lnTo>
                  <a:pt x="564103" y="0"/>
                </a:lnTo>
                <a:lnTo>
                  <a:pt x="564103" y="1528358"/>
                </a:lnTo>
                <a:lnTo>
                  <a:pt x="0" y="1528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81239" y="4470634"/>
            <a:ext cx="1125521" cy="1345732"/>
          </a:xfrm>
          <a:custGeom>
            <a:avLst/>
            <a:gdLst/>
            <a:ahLst/>
            <a:cxnLst/>
            <a:rect l="l" t="t" r="r" b="b"/>
            <a:pathLst>
              <a:path w="1125521" h="1345732">
                <a:moveTo>
                  <a:pt x="0" y="0"/>
                </a:moveTo>
                <a:lnTo>
                  <a:pt x="1125522" y="0"/>
                </a:lnTo>
                <a:lnTo>
                  <a:pt x="1125522" y="1345732"/>
                </a:lnTo>
                <a:lnTo>
                  <a:pt x="0" y="1345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73956" y="4535946"/>
            <a:ext cx="850576" cy="1215109"/>
          </a:xfrm>
          <a:custGeom>
            <a:avLst/>
            <a:gdLst/>
            <a:ahLst/>
            <a:cxnLst/>
            <a:rect l="l" t="t" r="r" b="b"/>
            <a:pathLst>
              <a:path w="850576" h="1215109">
                <a:moveTo>
                  <a:pt x="0" y="0"/>
                </a:moveTo>
                <a:lnTo>
                  <a:pt x="850576" y="0"/>
                </a:lnTo>
                <a:lnTo>
                  <a:pt x="850576" y="1215108"/>
                </a:lnTo>
                <a:lnTo>
                  <a:pt x="0" y="1215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89810" y="267642"/>
            <a:ext cx="1538981" cy="911846"/>
          </a:xfrm>
          <a:custGeom>
            <a:avLst/>
            <a:gdLst/>
            <a:ahLst/>
            <a:cxnLst/>
            <a:rect l="l" t="t" r="r" b="b"/>
            <a:pathLst>
              <a:path w="1538981" h="911846">
                <a:moveTo>
                  <a:pt x="0" y="0"/>
                </a:moveTo>
                <a:lnTo>
                  <a:pt x="1538980" y="0"/>
                </a:lnTo>
                <a:lnTo>
                  <a:pt x="1538980" y="911846"/>
                </a:lnTo>
                <a:lnTo>
                  <a:pt x="0" y="911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6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9027" y="956961"/>
            <a:ext cx="2459575" cy="2616569"/>
          </a:xfrm>
          <a:custGeom>
            <a:avLst/>
            <a:gdLst/>
            <a:ahLst/>
            <a:cxnLst/>
            <a:rect l="l" t="t" r="r" b="b"/>
            <a:pathLst>
              <a:path w="2459575" h="2616569">
                <a:moveTo>
                  <a:pt x="0" y="0"/>
                </a:moveTo>
                <a:lnTo>
                  <a:pt x="2459576" y="0"/>
                </a:lnTo>
                <a:lnTo>
                  <a:pt x="2459576" y="2616569"/>
                </a:lnTo>
                <a:lnTo>
                  <a:pt x="0" y="26165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98603" y="1055663"/>
            <a:ext cx="14440283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1193D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ACTIVIDADES COMPLEMENTARIAS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88307" y="6905942"/>
            <a:ext cx="3424217" cy="2567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2"/>
              </a:lnSpc>
            </a:pPr>
            <a:r>
              <a:rPr lang="en-US" sz="237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AMAGÜESTU</a:t>
            </a:r>
          </a:p>
          <a:p>
            <a:pPr algn="ctr">
              <a:lnSpc>
                <a:spcPts val="3322"/>
              </a:lnSpc>
            </a:pPr>
            <a:endParaRPr lang="en-US" sz="2373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322"/>
              </a:lnSpc>
            </a:pPr>
            <a:r>
              <a:rPr lang="en-US" sz="237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HALLOWEEN/SAMAÍN</a:t>
            </a:r>
          </a:p>
          <a:p>
            <a:pPr algn="ctr">
              <a:lnSpc>
                <a:spcPts val="3322"/>
              </a:lnSpc>
            </a:pPr>
            <a:endParaRPr lang="en-US" sz="2373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322"/>
              </a:lnSpc>
            </a:pPr>
            <a:r>
              <a:rPr lang="en-US" sz="237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NAVIDAD</a:t>
            </a:r>
          </a:p>
          <a:p>
            <a:pPr algn="ctr">
              <a:lnSpc>
                <a:spcPts val="3765"/>
              </a:lnSpc>
            </a:pPr>
            <a:endParaRPr lang="en-US" sz="2373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509148" y="6608445"/>
            <a:ext cx="3226114" cy="286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3"/>
              </a:lnSpc>
            </a:pPr>
            <a:r>
              <a:rPr lang="en-US" sz="23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DIA DE LA PAZ</a:t>
            </a:r>
          </a:p>
          <a:p>
            <a:pPr algn="ctr">
              <a:lnSpc>
                <a:spcPts val="3283"/>
              </a:lnSpc>
            </a:pPr>
            <a:endParaRPr lang="en-US" sz="2345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283"/>
              </a:lnSpc>
            </a:pPr>
            <a:r>
              <a:rPr lang="en-US" sz="23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CARNAVAL</a:t>
            </a:r>
          </a:p>
          <a:p>
            <a:pPr algn="ctr">
              <a:lnSpc>
                <a:spcPts val="3283"/>
              </a:lnSpc>
            </a:pPr>
            <a:endParaRPr lang="en-US" sz="2345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283"/>
              </a:lnSpc>
            </a:pPr>
            <a:r>
              <a:rPr lang="en-US" sz="23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SEMANA DE LA MUJER</a:t>
            </a:r>
          </a:p>
          <a:p>
            <a:pPr algn="ctr">
              <a:lnSpc>
                <a:spcPts val="3283"/>
              </a:lnSpc>
            </a:pPr>
            <a:endParaRPr lang="en-US" sz="2345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283"/>
              </a:lnSpc>
            </a:pPr>
            <a:r>
              <a:rPr lang="en-US" sz="23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DIA DEL LIBRO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29419" y="6608445"/>
            <a:ext cx="2554037" cy="2432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9"/>
              </a:lnSpc>
            </a:pPr>
            <a:r>
              <a:rPr lang="en-US" sz="199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DIA DEL LIBRO</a:t>
            </a:r>
          </a:p>
          <a:p>
            <a:pPr algn="ctr">
              <a:lnSpc>
                <a:spcPts val="2789"/>
              </a:lnSpc>
            </a:pPr>
            <a:endParaRPr lang="en-US" sz="1992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789"/>
              </a:lnSpc>
            </a:pPr>
            <a:r>
              <a:rPr lang="en-US" sz="199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SEMANA DE LA BICI</a:t>
            </a:r>
          </a:p>
          <a:p>
            <a:pPr algn="ctr">
              <a:lnSpc>
                <a:spcPts val="2789"/>
              </a:lnSpc>
            </a:pPr>
            <a:endParaRPr lang="en-US" sz="1992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789"/>
              </a:lnSpc>
            </a:pPr>
            <a:r>
              <a:rPr lang="en-US" sz="199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AULAS NATURALEZA</a:t>
            </a:r>
          </a:p>
          <a:p>
            <a:pPr algn="ctr">
              <a:lnSpc>
                <a:spcPts val="2789"/>
              </a:lnSpc>
            </a:pPr>
            <a:endParaRPr lang="en-US" sz="1992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789"/>
              </a:lnSpc>
            </a:pPr>
            <a:r>
              <a:rPr lang="en-US" sz="199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CONVIVENCIA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8102" y="3280068"/>
            <a:ext cx="92556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5 €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8343553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193DA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3566" y="558778"/>
            <a:ext cx="2441592" cy="2281779"/>
          </a:xfrm>
          <a:custGeom>
            <a:avLst/>
            <a:gdLst/>
            <a:ahLst/>
            <a:cxnLst/>
            <a:rect l="l" t="t" r="r" b="b"/>
            <a:pathLst>
              <a:path w="2441592" h="2281779">
                <a:moveTo>
                  <a:pt x="0" y="0"/>
                </a:moveTo>
                <a:lnTo>
                  <a:pt x="2441593" y="0"/>
                </a:lnTo>
                <a:lnTo>
                  <a:pt x="2441593" y="2281779"/>
                </a:lnTo>
                <a:lnTo>
                  <a:pt x="0" y="2281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15962" y="5837613"/>
            <a:ext cx="936788" cy="1333507"/>
          </a:xfrm>
          <a:custGeom>
            <a:avLst/>
            <a:gdLst/>
            <a:ahLst/>
            <a:cxnLst/>
            <a:rect l="l" t="t" r="r" b="b"/>
            <a:pathLst>
              <a:path w="936788" h="1333507">
                <a:moveTo>
                  <a:pt x="0" y="0"/>
                </a:moveTo>
                <a:lnTo>
                  <a:pt x="936789" y="0"/>
                </a:lnTo>
                <a:lnTo>
                  <a:pt x="936789" y="1333506"/>
                </a:lnTo>
                <a:lnTo>
                  <a:pt x="0" y="1333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74362" y="444478"/>
            <a:ext cx="12814895" cy="205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5"/>
              </a:lnSpc>
            </a:pPr>
            <a:r>
              <a:rPr lang="en-US" sz="5875">
                <a:solidFill>
                  <a:srgbClr val="1193D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PLAN INTEGRAL DE CONVIVENCIA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86112" y="2610167"/>
            <a:ext cx="9525" cy="1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endParaRPr/>
          </a:p>
          <a:p>
            <a:pPr algn="ctr">
              <a:lnSpc>
                <a:spcPts val="4759"/>
              </a:lnSpc>
            </a:pPr>
            <a:endParaRPr/>
          </a:p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528762" y="2868641"/>
            <a:ext cx="15230475" cy="571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Proporcionar un buen clima de convivencia en el centro, con la participación de toda la Comunidad Educativa.</a:t>
            </a:r>
          </a:p>
          <a:p>
            <a:pPr algn="l">
              <a:lnSpc>
                <a:spcPts val="5039"/>
              </a:lnSpc>
            </a:pPr>
            <a:endParaRPr lang="en-US" sz="35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Presente en el CRA la figura de coordinador/a de Bienestar.</a:t>
            </a:r>
          </a:p>
          <a:p>
            <a:pPr algn="l">
              <a:lnSpc>
                <a:spcPts val="5039"/>
              </a:lnSpc>
            </a:pPr>
            <a:endParaRPr lang="en-US" sz="35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 los patios la figura del compañero/a mediador/a.</a:t>
            </a:r>
          </a:p>
          <a:p>
            <a:pPr algn="l">
              <a:lnSpc>
                <a:spcPts val="5039"/>
              </a:lnSpc>
            </a:pPr>
            <a:endParaRPr lang="en-US" sz="35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Ante cualquier situación que os preocupe no dudéis: tutor/a, especialistas, JE, Director.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8343553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193DA">
                <a:alpha val="49804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95196" y="562011"/>
            <a:ext cx="15897608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1193D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PROYECTOS DEL CRA</a:t>
            </a:r>
          </a:p>
        </p:txBody>
      </p:sp>
      <p:sp>
        <p:nvSpPr>
          <p:cNvPr id="5" name="Freeform 5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1513" y="3086100"/>
            <a:ext cx="2309432" cy="4114800"/>
          </a:xfrm>
          <a:custGeom>
            <a:avLst/>
            <a:gdLst/>
            <a:ahLst/>
            <a:cxnLst/>
            <a:rect l="l" t="t" r="r" b="b"/>
            <a:pathLst>
              <a:path w="2309432" h="4114800">
                <a:moveTo>
                  <a:pt x="0" y="0"/>
                </a:moveTo>
                <a:lnTo>
                  <a:pt x="2309431" y="0"/>
                </a:lnTo>
                <a:lnTo>
                  <a:pt x="2309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86112" y="2610167"/>
            <a:ext cx="12404973" cy="611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 PROYECTO POR TRIMESTRE</a:t>
            </a:r>
          </a:p>
          <a:p>
            <a:pPr algn="l">
              <a:lnSpc>
                <a:spcPts val="5599"/>
              </a:lnSpc>
            </a:pPr>
            <a:endParaRPr lang="en-US" sz="3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PROYECTO “AULA DEL FUTURO ITINERANTE”</a:t>
            </a:r>
          </a:p>
          <a:p>
            <a:pPr algn="l">
              <a:lnSpc>
                <a:spcPts val="5599"/>
              </a:lnSpc>
            </a:pPr>
            <a:endParaRPr lang="en-US" sz="3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 EL CURSO 25/26: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KIT DIGITAL “MIDE, OBSERVA Y TRANSFORMA”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KIT IMPRESORA 3D</a:t>
            </a:r>
          </a:p>
          <a:p>
            <a:pPr algn="ctr">
              <a:lnSpc>
                <a:spcPts val="4759"/>
              </a:lnSpc>
            </a:pPr>
            <a:endParaRPr lang="en-US" sz="3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759"/>
              </a:lnSpc>
            </a:pPr>
            <a:endParaRPr lang="en-US" sz="3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8343553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193DA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97454" y="242032"/>
            <a:ext cx="12789033" cy="9016268"/>
          </a:xfrm>
          <a:custGeom>
            <a:avLst/>
            <a:gdLst/>
            <a:ahLst/>
            <a:cxnLst/>
            <a:rect l="l" t="t" r="r" b="b"/>
            <a:pathLst>
              <a:path w="12789033" h="9016268">
                <a:moveTo>
                  <a:pt x="0" y="0"/>
                </a:moveTo>
                <a:lnTo>
                  <a:pt x="12789033" y="0"/>
                </a:lnTo>
                <a:lnTo>
                  <a:pt x="12789033" y="9016268"/>
                </a:lnTo>
                <a:lnTo>
                  <a:pt x="0" y="9016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90709" y="1028700"/>
            <a:ext cx="6217625" cy="7314853"/>
          </a:xfrm>
          <a:custGeom>
            <a:avLst/>
            <a:gdLst/>
            <a:ahLst/>
            <a:cxnLst/>
            <a:rect l="l" t="t" r="r" b="b"/>
            <a:pathLst>
              <a:path w="6217625" h="7314853">
                <a:moveTo>
                  <a:pt x="0" y="0"/>
                </a:moveTo>
                <a:lnTo>
                  <a:pt x="6217625" y="0"/>
                </a:lnTo>
                <a:lnTo>
                  <a:pt x="6217625" y="7314853"/>
                </a:lnTo>
                <a:lnTo>
                  <a:pt x="0" y="731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89517" y="6720844"/>
            <a:ext cx="2182759" cy="1622709"/>
          </a:xfrm>
          <a:custGeom>
            <a:avLst/>
            <a:gdLst/>
            <a:ahLst/>
            <a:cxnLst/>
            <a:rect l="l" t="t" r="r" b="b"/>
            <a:pathLst>
              <a:path w="2182759" h="1622709">
                <a:moveTo>
                  <a:pt x="0" y="0"/>
                </a:moveTo>
                <a:lnTo>
                  <a:pt x="2182759" y="0"/>
                </a:lnTo>
                <a:lnTo>
                  <a:pt x="2182759" y="1622709"/>
                </a:lnTo>
                <a:lnTo>
                  <a:pt x="0" y="16227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08334" y="6720844"/>
            <a:ext cx="2383396" cy="1787547"/>
          </a:xfrm>
          <a:custGeom>
            <a:avLst/>
            <a:gdLst/>
            <a:ahLst/>
            <a:cxnLst/>
            <a:rect l="l" t="t" r="r" b="b"/>
            <a:pathLst>
              <a:path w="2383396" h="1787547">
                <a:moveTo>
                  <a:pt x="0" y="0"/>
                </a:moveTo>
                <a:lnTo>
                  <a:pt x="2383397" y="0"/>
                </a:lnTo>
                <a:lnTo>
                  <a:pt x="2383397" y="1787547"/>
                </a:lnTo>
                <a:lnTo>
                  <a:pt x="0" y="1787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7540" y="2218438"/>
            <a:ext cx="10936344" cy="7710122"/>
          </a:xfrm>
          <a:custGeom>
            <a:avLst/>
            <a:gdLst/>
            <a:ahLst/>
            <a:cxnLst/>
            <a:rect l="l" t="t" r="r" b="b"/>
            <a:pathLst>
              <a:path w="10936344" h="7710122">
                <a:moveTo>
                  <a:pt x="0" y="0"/>
                </a:moveTo>
                <a:lnTo>
                  <a:pt x="10936343" y="0"/>
                </a:lnTo>
                <a:lnTo>
                  <a:pt x="10936343" y="7710123"/>
                </a:lnTo>
                <a:lnTo>
                  <a:pt x="0" y="7710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24117" y="904875"/>
            <a:ext cx="10839767" cy="108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9"/>
              </a:lnSpc>
            </a:pPr>
            <a:r>
              <a:rPr lang="en-US" sz="637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UNIDADES CURSO 25/26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22225" y="3497254"/>
            <a:ext cx="5146973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98 ALUMNOS/AS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67914" y="5048250"/>
            <a:ext cx="1508621" cy="2516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FAES</a:t>
            </a:r>
          </a:p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1- EI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3-EP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77616" y="5048250"/>
            <a:ext cx="2101751" cy="2516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VIELLA</a:t>
            </a:r>
          </a:p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1- EI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3-EP</a:t>
            </a:r>
          </a:p>
        </p:txBody>
      </p:sp>
      <p:sp>
        <p:nvSpPr>
          <p:cNvPr id="7" name="Freeform 7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653761" y="7956337"/>
            <a:ext cx="5292477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18 MAESTROS/AS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724117" y="904875"/>
            <a:ext cx="10839767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9"/>
              </a:lnSpc>
            </a:pPr>
            <a:r>
              <a:rPr lang="en-US" sz="6371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PERSONAL DOCENTE</a:t>
            </a:r>
          </a:p>
          <a:p>
            <a:pPr algn="ctr">
              <a:lnSpc>
                <a:spcPts val="8919"/>
              </a:lnSpc>
            </a:pPr>
            <a:r>
              <a:rPr lang="en-US" sz="6371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EQUIPO DIRECTIVO</a:t>
            </a:r>
            <a:endParaRPr lang="en-US" sz="6371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533398" y="4305300"/>
            <a:ext cx="3924285" cy="1217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200" b="1" dirty="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Javier de la Roz</a:t>
            </a:r>
          </a:p>
          <a:p>
            <a:pPr algn="ctr">
              <a:lnSpc>
                <a:spcPts val="4900"/>
              </a:lnSpc>
            </a:pPr>
            <a:r>
              <a:rPr lang="en-US" sz="3200" b="1" dirty="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DIRECTOR/PT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12592531" y="4305299"/>
            <a:ext cx="3599845" cy="1217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200" b="1" dirty="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Teresa Pérez</a:t>
            </a:r>
          </a:p>
          <a:p>
            <a:pPr algn="ctr">
              <a:lnSpc>
                <a:spcPts val="4900"/>
              </a:lnSpc>
            </a:pPr>
            <a:r>
              <a:rPr lang="en-US" sz="3200" b="1" dirty="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SECRETARIA/EP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-228600" y="5600700"/>
            <a:ext cx="5650737" cy="574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javieros@educastur.org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58754" y="5608042"/>
            <a:ext cx="5867400" cy="559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mariatpf@educastur.org</a:t>
            </a:r>
          </a:p>
        </p:txBody>
      </p:sp>
      <p:sp>
        <p:nvSpPr>
          <p:cNvPr id="14" name="Freeform 2"/>
          <p:cNvSpPr/>
          <p:nvPr/>
        </p:nvSpPr>
        <p:spPr>
          <a:xfrm>
            <a:off x="7315200" y="6175024"/>
            <a:ext cx="2819400" cy="2854676"/>
          </a:xfrm>
          <a:custGeom>
            <a:avLst/>
            <a:gdLst/>
            <a:ahLst/>
            <a:cxnLst/>
            <a:rect l="l" t="t" r="r" b="b"/>
            <a:pathLst>
              <a:path w="1057748" h="1257353">
                <a:moveTo>
                  <a:pt x="0" y="0"/>
                </a:moveTo>
                <a:lnTo>
                  <a:pt x="1057748" y="0"/>
                </a:lnTo>
                <a:lnTo>
                  <a:pt x="1057748" y="1257353"/>
                </a:lnTo>
                <a:lnTo>
                  <a:pt x="0" y="1257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22474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8697021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B4DDFF">
                <a:alpha val="49804"/>
              </a:srgbClr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712297" y="3992037"/>
            <a:ext cx="5924181" cy="1008404"/>
          </a:xfrm>
          <a:custGeom>
            <a:avLst/>
            <a:gdLst/>
            <a:ahLst/>
            <a:cxnLst/>
            <a:rect l="l" t="t" r="r" b="b"/>
            <a:pathLst>
              <a:path w="5924181" h="1008404">
                <a:moveTo>
                  <a:pt x="0" y="0"/>
                </a:moveTo>
                <a:lnTo>
                  <a:pt x="5924182" y="0"/>
                </a:lnTo>
                <a:lnTo>
                  <a:pt x="5924182" y="1008404"/>
                </a:lnTo>
                <a:lnTo>
                  <a:pt x="0" y="1008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167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7200" y="3983131"/>
            <a:ext cx="5499997" cy="1014806"/>
          </a:xfrm>
          <a:custGeom>
            <a:avLst/>
            <a:gdLst/>
            <a:ahLst/>
            <a:cxnLst/>
            <a:rect l="l" t="t" r="r" b="b"/>
            <a:pathLst>
              <a:path w="5499997" h="1014806">
                <a:moveTo>
                  <a:pt x="0" y="0"/>
                </a:moveTo>
                <a:lnTo>
                  <a:pt x="5499997" y="0"/>
                </a:lnTo>
                <a:lnTo>
                  <a:pt x="5499997" y="1014806"/>
                </a:lnTo>
                <a:lnTo>
                  <a:pt x="0" y="1014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03452" y="3983131"/>
            <a:ext cx="5838515" cy="993274"/>
          </a:xfrm>
          <a:custGeom>
            <a:avLst/>
            <a:gdLst/>
            <a:ahLst/>
            <a:cxnLst/>
            <a:rect l="l" t="t" r="r" b="b"/>
            <a:pathLst>
              <a:path w="5838515" h="993274">
                <a:moveTo>
                  <a:pt x="0" y="0"/>
                </a:moveTo>
                <a:lnTo>
                  <a:pt x="5838516" y="0"/>
                </a:lnTo>
                <a:lnTo>
                  <a:pt x="5838516" y="993274"/>
                </a:lnTo>
                <a:lnTo>
                  <a:pt x="0" y="9932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885825"/>
            <a:ext cx="1272041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EDUCACIÓN INFANTIL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74739" y="2602498"/>
            <a:ext cx="48159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Luisa (</a:t>
            </a:r>
            <a:r>
              <a:rPr lang="en-US" sz="3399" b="1" dirty="0" err="1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Escuela</a:t>
            </a:r>
            <a:r>
              <a:rPr lang="en-US" sz="3399" b="1" dirty="0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b="1" dirty="0" err="1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Faes</a:t>
            </a:r>
            <a:r>
              <a:rPr lang="en-US" sz="3399" b="1" dirty="0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en-US" sz="3399" b="1" dirty="0">
              <a:solidFill>
                <a:srgbClr val="1193D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233758" y="4983306"/>
            <a:ext cx="379313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Coordinadora</a:t>
            </a:r>
            <a:r>
              <a:rPr lang="en-US" sz="3399" dirty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ciclo</a:t>
            </a:r>
            <a:endParaRPr lang="en-US" sz="3399" dirty="0">
              <a:solidFill>
                <a:srgbClr val="1193D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Freeform 2"/>
          <p:cNvSpPr/>
          <p:nvPr/>
        </p:nvSpPr>
        <p:spPr>
          <a:xfrm>
            <a:off x="12303452" y="5892098"/>
            <a:ext cx="5498463" cy="3671001"/>
          </a:xfrm>
          <a:custGeom>
            <a:avLst/>
            <a:gdLst/>
            <a:ahLst/>
            <a:cxnLst/>
            <a:rect l="l" t="t" r="r" b="b"/>
            <a:pathLst>
              <a:path w="6765131" h="5073848">
                <a:moveTo>
                  <a:pt x="0" y="0"/>
                </a:moveTo>
                <a:lnTo>
                  <a:pt x="6765131" y="0"/>
                </a:lnTo>
                <a:lnTo>
                  <a:pt x="6765131" y="5073848"/>
                </a:lnTo>
                <a:lnTo>
                  <a:pt x="0" y="507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6361447"/>
            <a:ext cx="5981700" cy="3365528"/>
          </a:xfrm>
          <a:prstGeom prst="rect">
            <a:avLst/>
          </a:prstGeom>
        </p:spPr>
      </p:pic>
      <p:sp>
        <p:nvSpPr>
          <p:cNvPr id="16" name="TextBox 12"/>
          <p:cNvSpPr txBox="1"/>
          <p:nvPr/>
        </p:nvSpPr>
        <p:spPr>
          <a:xfrm>
            <a:off x="674739" y="4888589"/>
            <a:ext cx="48159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Coordinadora</a:t>
            </a:r>
            <a:r>
              <a:rPr lang="en-US" sz="3399" dirty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Bienestar</a:t>
            </a:r>
            <a:endParaRPr lang="en-US" sz="3399" dirty="0">
              <a:solidFill>
                <a:srgbClr val="1193D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6887541" y="2625818"/>
            <a:ext cx="481597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Lorena (</a:t>
            </a:r>
            <a:r>
              <a:rPr lang="en-US" sz="3399" b="1" dirty="0" err="1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Escuela</a:t>
            </a:r>
            <a:r>
              <a:rPr lang="en-US" sz="3399" b="1" dirty="0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b="1" dirty="0" err="1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Viella</a:t>
            </a:r>
            <a:r>
              <a:rPr lang="en-US" sz="3399" b="1" dirty="0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en-US" sz="3399" b="1" dirty="0">
              <a:solidFill>
                <a:srgbClr val="1193D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12814719" y="2719878"/>
            <a:ext cx="4815979" cy="57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Tere</a:t>
            </a:r>
            <a:r>
              <a:rPr lang="en-US" sz="3399" b="1" dirty="0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3399" b="1" dirty="0" err="1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Apoyo</a:t>
            </a:r>
            <a:r>
              <a:rPr lang="en-US" sz="3399" b="1" dirty="0" smtClean="0">
                <a:solidFill>
                  <a:srgbClr val="1193DA"/>
                </a:solidFill>
                <a:latin typeface="Open Sans"/>
                <a:ea typeface="Open Sans"/>
                <a:cs typeface="Open Sans"/>
                <a:sym typeface="Open Sans"/>
              </a:rPr>
              <a:t> EI)</a:t>
            </a:r>
            <a:endParaRPr lang="en-US" sz="3399" b="1" dirty="0">
              <a:solidFill>
                <a:srgbClr val="1193D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630401" y="558778"/>
            <a:ext cx="2875144" cy="1993922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397" y="532326"/>
            <a:ext cx="2819403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1º/2º </a:t>
            </a: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VIELLA:   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544019" y="1090151"/>
            <a:ext cx="3695242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mariampe</a:t>
            </a:r>
            <a:r>
              <a:rPr lang="en-US" sz="2000" b="1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@educastur.org</a:t>
            </a:r>
            <a:endParaRPr lang="en-US" b="1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850993" y="1212444"/>
            <a:ext cx="2283049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1º/2º </a:t>
            </a: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FAES: 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178382" y="1742161"/>
            <a:ext cx="3525324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luciaamu@educastur.org</a:t>
            </a:r>
            <a:endParaRPr lang="en-US" sz="2800" b="1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6096442" y="1759972"/>
            <a:ext cx="4570611" cy="52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Coordinadora</a:t>
            </a: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1er </a:t>
            </a:r>
            <a:r>
              <a:rPr lang="en-US" sz="20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ciclo</a:t>
            </a: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849517" y="1979935"/>
            <a:ext cx="266010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3º/4º </a:t>
            </a: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VIELLA: 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2690460" y="1993436"/>
            <a:ext cx="4853691" cy="163104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inesrg@educastur.org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5495194" y="2442473"/>
            <a:ext cx="8305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Coordinadora</a:t>
            </a: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2º </a:t>
            </a:r>
            <a:r>
              <a:rPr lang="en-US" sz="20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ciclo</a:t>
            </a: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0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Coordinadora</a:t>
            </a: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Biblioteca</a:t>
            </a: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815346" y="2730611"/>
            <a:ext cx="6345503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28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3º/4º FAES</a:t>
            </a: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</a:t>
            </a: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beatrizlg@educastur.org</a:t>
            </a:r>
            <a:endParaRPr lang="en-US" sz="20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10500"/>
              </a:lnSpc>
            </a:pP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783711" y="3504641"/>
            <a:ext cx="7093013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5º/6º </a:t>
            </a: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VIELLA: 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2448417" y="4014562"/>
            <a:ext cx="5120680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mariatpf@educastur.org</a:t>
            </a:r>
          </a:p>
        </p:txBody>
      </p:sp>
      <p:sp>
        <p:nvSpPr>
          <p:cNvPr id="22" name="TextBox 8"/>
          <p:cNvSpPr txBox="1"/>
          <p:nvPr/>
        </p:nvSpPr>
        <p:spPr>
          <a:xfrm>
            <a:off x="6301665" y="3999220"/>
            <a:ext cx="2021284" cy="52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Secretaria</a:t>
            </a: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1462250" y="4837996"/>
            <a:ext cx="709301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ignaciofs@educastur.org</a:t>
            </a:r>
          </a:p>
        </p:txBody>
      </p:sp>
      <p:sp>
        <p:nvSpPr>
          <p:cNvPr id="28" name="TextBox 7"/>
          <p:cNvSpPr txBox="1"/>
          <p:nvPr/>
        </p:nvSpPr>
        <p:spPr>
          <a:xfrm>
            <a:off x="783711" y="4310095"/>
            <a:ext cx="7093013" cy="111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5º/6º </a:t>
            </a: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FAES: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9" name="TextBox 9"/>
          <p:cNvSpPr txBox="1"/>
          <p:nvPr/>
        </p:nvSpPr>
        <p:spPr>
          <a:xfrm>
            <a:off x="5423273" y="4741328"/>
            <a:ext cx="4970171" cy="527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Coordinador</a:t>
            </a:r>
            <a:r>
              <a:rPr lang="en-US" sz="20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TIC)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TextBox 7"/>
          <p:cNvSpPr txBox="1"/>
          <p:nvPr/>
        </p:nvSpPr>
        <p:spPr>
          <a:xfrm>
            <a:off x="733511" y="5782311"/>
            <a:ext cx="2415534" cy="111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MÚSICA: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187293" y="5661084"/>
            <a:ext cx="7093013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faustinoef@educastur.org</a:t>
            </a:r>
            <a:endParaRPr lang="en-US" sz="20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849517" y="6333312"/>
            <a:ext cx="7093013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davidmo</a:t>
            </a: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@educastur.org</a:t>
            </a:r>
            <a:endParaRPr lang="en-US" sz="20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2216711" y="7190791"/>
            <a:ext cx="7093013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mpatriciafh</a:t>
            </a: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@educastur.org</a:t>
            </a:r>
            <a:endParaRPr lang="en-US" sz="20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1" name="TextBox 7"/>
          <p:cNvSpPr txBox="1"/>
          <p:nvPr/>
        </p:nvSpPr>
        <p:spPr>
          <a:xfrm>
            <a:off x="1992517" y="8144345"/>
            <a:ext cx="7093013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carlosgs</a:t>
            </a: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@educastur.org</a:t>
            </a:r>
            <a:endParaRPr lang="en-US" sz="20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2" name="TextBox 7"/>
          <p:cNvSpPr txBox="1"/>
          <p:nvPr/>
        </p:nvSpPr>
        <p:spPr>
          <a:xfrm>
            <a:off x="9837092" y="6049571"/>
            <a:ext cx="7093013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anav</a:t>
            </a: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@educastur.org</a:t>
            </a:r>
            <a:endParaRPr lang="en-US" sz="20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10254487" y="8410028"/>
            <a:ext cx="7093013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mcarmenz</a:t>
            </a: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@educastur.org</a:t>
            </a:r>
            <a:endParaRPr lang="en-US" sz="20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4" name="TextBox 7"/>
          <p:cNvSpPr txBox="1"/>
          <p:nvPr/>
        </p:nvSpPr>
        <p:spPr>
          <a:xfrm>
            <a:off x="10108001" y="6931996"/>
            <a:ext cx="7093013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alvaronp</a:t>
            </a: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@educastur.org/javieros@Educastur.org</a:t>
            </a:r>
            <a:endParaRPr lang="en-US" sz="20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0077521" y="7807220"/>
            <a:ext cx="7093013" cy="48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martamsa</a:t>
            </a:r>
            <a:r>
              <a:rPr lang="en-US" sz="20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@educastur.org</a:t>
            </a:r>
            <a:endParaRPr lang="en-US" sz="20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9887709" y="7956856"/>
            <a:ext cx="2415534" cy="111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RELIGIÓN: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733511" y="6616036"/>
            <a:ext cx="502970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INGLÉS VIELLA: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8" name="TextBox 7"/>
          <p:cNvSpPr txBox="1"/>
          <p:nvPr/>
        </p:nvSpPr>
        <p:spPr>
          <a:xfrm>
            <a:off x="802091" y="7654061"/>
            <a:ext cx="299060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INGLÉS FAES: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9" name="TextBox 7"/>
          <p:cNvSpPr txBox="1"/>
          <p:nvPr/>
        </p:nvSpPr>
        <p:spPr>
          <a:xfrm>
            <a:off x="9826472" y="5511729"/>
            <a:ext cx="2415534" cy="111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LLINGUA: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0" name="TextBox 7"/>
          <p:cNvSpPr txBox="1"/>
          <p:nvPr/>
        </p:nvSpPr>
        <p:spPr>
          <a:xfrm>
            <a:off x="9646061" y="6341118"/>
            <a:ext cx="2415534" cy="111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PT: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1" name="TextBox 7"/>
          <p:cNvSpPr txBox="1"/>
          <p:nvPr/>
        </p:nvSpPr>
        <p:spPr>
          <a:xfrm>
            <a:off x="10486715" y="7202578"/>
            <a:ext cx="2415534" cy="111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AL: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2" name="TextBox 7"/>
          <p:cNvSpPr txBox="1"/>
          <p:nvPr/>
        </p:nvSpPr>
        <p:spPr>
          <a:xfrm>
            <a:off x="1047574" y="4979242"/>
            <a:ext cx="2415534" cy="111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EF</a:t>
            </a:r>
            <a:r>
              <a:rPr lang="en-US" sz="2800" dirty="0" smtClean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</a:t>
            </a:r>
            <a:endParaRPr lang="en-US" sz="28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8410570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193DA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598384" y="2640300"/>
            <a:ext cx="1460034" cy="1495553"/>
          </a:xfrm>
          <a:custGeom>
            <a:avLst/>
            <a:gdLst/>
            <a:ahLst/>
            <a:cxnLst/>
            <a:rect l="l" t="t" r="r" b="b"/>
            <a:pathLst>
              <a:path w="1460034" h="1495553">
                <a:moveTo>
                  <a:pt x="0" y="0"/>
                </a:moveTo>
                <a:lnTo>
                  <a:pt x="1460033" y="0"/>
                </a:lnTo>
                <a:lnTo>
                  <a:pt x="1460033" y="1495553"/>
                </a:lnTo>
                <a:lnTo>
                  <a:pt x="0" y="1495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72961" y="4407916"/>
            <a:ext cx="742077" cy="735584"/>
          </a:xfrm>
          <a:custGeom>
            <a:avLst/>
            <a:gdLst/>
            <a:ahLst/>
            <a:cxnLst/>
            <a:rect l="l" t="t" r="r" b="b"/>
            <a:pathLst>
              <a:path w="742077" h="735584">
                <a:moveTo>
                  <a:pt x="0" y="0"/>
                </a:moveTo>
                <a:lnTo>
                  <a:pt x="742078" y="0"/>
                </a:lnTo>
                <a:lnTo>
                  <a:pt x="742078" y="735584"/>
                </a:lnTo>
                <a:lnTo>
                  <a:pt x="0" y="735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88377" y="3321401"/>
            <a:ext cx="10210007" cy="7830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Cambio del suelo (entrada, aulas EI y PR1)</a:t>
            </a:r>
          </a:p>
          <a:p>
            <a:pPr algn="l">
              <a:lnSpc>
                <a:spcPts val="5180"/>
              </a:lnSpc>
            </a:pPr>
            <a:endParaRPr lang="en-US" sz="37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Pintura interior de la escuela.</a:t>
            </a:r>
          </a:p>
          <a:p>
            <a:pPr algn="l">
              <a:lnSpc>
                <a:spcPts val="5180"/>
              </a:lnSpc>
            </a:pPr>
            <a:endParaRPr lang="en-US" sz="37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Suelo del patio.</a:t>
            </a:r>
          </a:p>
          <a:p>
            <a:pPr algn="l">
              <a:lnSpc>
                <a:spcPts val="5180"/>
              </a:lnSpc>
            </a:pPr>
            <a:endParaRPr lang="en-US" sz="37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Techo de la escuela.</a:t>
            </a:r>
          </a:p>
          <a:p>
            <a:pPr algn="l">
              <a:lnSpc>
                <a:spcPts val="5180"/>
              </a:lnSpc>
            </a:pPr>
            <a:endParaRPr lang="en-US" sz="37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Antigua vivienda </a:t>
            </a: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10500"/>
              </a:lnSpc>
              <a:spcBef>
                <a:spcPct val="0"/>
              </a:spcBef>
            </a:pPr>
            <a:endParaRPr lang="en-US" sz="37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415247" y="5877021"/>
            <a:ext cx="742077" cy="735584"/>
          </a:xfrm>
          <a:custGeom>
            <a:avLst/>
            <a:gdLst/>
            <a:ahLst/>
            <a:cxnLst/>
            <a:rect l="l" t="t" r="r" b="b"/>
            <a:pathLst>
              <a:path w="742077" h="735584">
                <a:moveTo>
                  <a:pt x="0" y="0"/>
                </a:moveTo>
                <a:lnTo>
                  <a:pt x="742077" y="0"/>
                </a:lnTo>
                <a:lnTo>
                  <a:pt x="742077" y="735585"/>
                </a:lnTo>
                <a:lnTo>
                  <a:pt x="0" y="735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93380" y="7207113"/>
            <a:ext cx="742077" cy="735584"/>
          </a:xfrm>
          <a:custGeom>
            <a:avLst/>
            <a:gdLst/>
            <a:ahLst/>
            <a:cxnLst/>
            <a:rect l="l" t="t" r="r" b="b"/>
            <a:pathLst>
              <a:path w="742077" h="735584">
                <a:moveTo>
                  <a:pt x="0" y="0"/>
                </a:moveTo>
                <a:lnTo>
                  <a:pt x="742078" y="0"/>
                </a:lnTo>
                <a:lnTo>
                  <a:pt x="742078" y="735584"/>
                </a:lnTo>
                <a:lnTo>
                  <a:pt x="0" y="735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86286" y="8533247"/>
            <a:ext cx="742077" cy="735584"/>
          </a:xfrm>
          <a:custGeom>
            <a:avLst/>
            <a:gdLst/>
            <a:ahLst/>
            <a:cxnLst/>
            <a:rect l="l" t="t" r="r" b="b"/>
            <a:pathLst>
              <a:path w="742077" h="735584">
                <a:moveTo>
                  <a:pt x="0" y="0"/>
                </a:moveTo>
                <a:lnTo>
                  <a:pt x="742077" y="0"/>
                </a:lnTo>
                <a:lnTo>
                  <a:pt x="742077" y="735584"/>
                </a:lnTo>
                <a:lnTo>
                  <a:pt x="0" y="735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6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94169" y="4407916"/>
            <a:ext cx="6765131" cy="5073848"/>
          </a:xfrm>
          <a:custGeom>
            <a:avLst/>
            <a:gdLst/>
            <a:ahLst/>
            <a:cxnLst/>
            <a:rect l="l" t="t" r="r" b="b"/>
            <a:pathLst>
              <a:path w="6765131" h="5073848">
                <a:moveTo>
                  <a:pt x="0" y="0"/>
                </a:moveTo>
                <a:lnTo>
                  <a:pt x="6765131" y="0"/>
                </a:lnTo>
                <a:lnTo>
                  <a:pt x="6765131" y="5073848"/>
                </a:lnTo>
                <a:lnTo>
                  <a:pt x="0" y="5073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704454" y="887700"/>
            <a:ext cx="8137015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500">
                <a:solidFill>
                  <a:srgbClr val="1193D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OBRAS EN FAES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8410570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193DA">
                <a:alpha val="49804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78471" y="2973865"/>
            <a:ext cx="9389789" cy="3916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Fachada</a:t>
            </a:r>
          </a:p>
          <a:p>
            <a:pPr algn="l">
              <a:lnSpc>
                <a:spcPts val="5180"/>
              </a:lnSpc>
            </a:pPr>
            <a:endParaRPr lang="en-US" sz="37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just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Suelo entrada, aulas de EI y 5º/6º EP</a:t>
            </a:r>
          </a:p>
          <a:p>
            <a:pPr algn="just">
              <a:lnSpc>
                <a:spcPts val="5180"/>
              </a:lnSpc>
            </a:pPr>
            <a:endParaRPr lang="en-US" sz="37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just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Aula prefabricada </a:t>
            </a:r>
          </a:p>
          <a:p>
            <a:pPr algn="just">
              <a:lnSpc>
                <a:spcPts val="5180"/>
              </a:lnSpc>
              <a:spcBef>
                <a:spcPct val="0"/>
              </a:spcBef>
            </a:pPr>
            <a:endParaRPr lang="en-US" sz="370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276140" y="3014066"/>
            <a:ext cx="742077" cy="735584"/>
          </a:xfrm>
          <a:custGeom>
            <a:avLst/>
            <a:gdLst/>
            <a:ahLst/>
            <a:cxnLst/>
            <a:rect l="l" t="t" r="r" b="b"/>
            <a:pathLst>
              <a:path w="742077" h="735584">
                <a:moveTo>
                  <a:pt x="0" y="0"/>
                </a:moveTo>
                <a:lnTo>
                  <a:pt x="742078" y="0"/>
                </a:lnTo>
                <a:lnTo>
                  <a:pt x="742078" y="735584"/>
                </a:lnTo>
                <a:lnTo>
                  <a:pt x="0" y="735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704454" y="887700"/>
            <a:ext cx="9214376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500">
                <a:solidFill>
                  <a:srgbClr val="1193D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OBRAS EN VIELLA</a:t>
            </a:r>
          </a:p>
        </p:txBody>
      </p:sp>
      <p:sp>
        <p:nvSpPr>
          <p:cNvPr id="7" name="Freeform 7"/>
          <p:cNvSpPr/>
          <p:nvPr/>
        </p:nvSpPr>
        <p:spPr>
          <a:xfrm>
            <a:off x="9897221" y="4229640"/>
            <a:ext cx="742077" cy="735584"/>
          </a:xfrm>
          <a:custGeom>
            <a:avLst/>
            <a:gdLst/>
            <a:ahLst/>
            <a:cxnLst/>
            <a:rect l="l" t="t" r="r" b="b"/>
            <a:pathLst>
              <a:path w="742077" h="735584">
                <a:moveTo>
                  <a:pt x="0" y="0"/>
                </a:moveTo>
                <a:lnTo>
                  <a:pt x="742077" y="0"/>
                </a:lnTo>
                <a:lnTo>
                  <a:pt x="742077" y="735584"/>
                </a:lnTo>
                <a:lnTo>
                  <a:pt x="0" y="735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73365" y="5612709"/>
            <a:ext cx="742077" cy="735584"/>
          </a:xfrm>
          <a:custGeom>
            <a:avLst/>
            <a:gdLst/>
            <a:ahLst/>
            <a:cxnLst/>
            <a:rect l="l" t="t" r="r" b="b"/>
            <a:pathLst>
              <a:path w="742077" h="735584">
                <a:moveTo>
                  <a:pt x="0" y="0"/>
                </a:moveTo>
                <a:lnTo>
                  <a:pt x="742078" y="0"/>
                </a:lnTo>
                <a:lnTo>
                  <a:pt x="742078" y="735585"/>
                </a:lnTo>
                <a:lnTo>
                  <a:pt x="0" y="7355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16695" y="3014066"/>
            <a:ext cx="6342605" cy="4715226"/>
          </a:xfrm>
          <a:custGeom>
            <a:avLst/>
            <a:gdLst/>
            <a:ahLst/>
            <a:cxnLst/>
            <a:rect l="l" t="t" r="r" b="b"/>
            <a:pathLst>
              <a:path w="6342605" h="4715226">
                <a:moveTo>
                  <a:pt x="0" y="0"/>
                </a:moveTo>
                <a:lnTo>
                  <a:pt x="6342605" y="0"/>
                </a:lnTo>
                <a:lnTo>
                  <a:pt x="6342605" y="4715226"/>
                </a:lnTo>
                <a:lnTo>
                  <a:pt x="0" y="4715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8343553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1193DA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40735" y="3486335"/>
            <a:ext cx="7018565" cy="5123553"/>
          </a:xfrm>
          <a:custGeom>
            <a:avLst/>
            <a:gdLst/>
            <a:ahLst/>
            <a:cxnLst/>
            <a:rect l="l" t="t" r="r" b="b"/>
            <a:pathLst>
              <a:path w="7018565" h="5123553">
                <a:moveTo>
                  <a:pt x="0" y="0"/>
                </a:moveTo>
                <a:lnTo>
                  <a:pt x="7018565" y="0"/>
                </a:lnTo>
                <a:lnTo>
                  <a:pt x="7018565" y="5123553"/>
                </a:lnTo>
                <a:lnTo>
                  <a:pt x="0" y="51235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30943" y="413460"/>
            <a:ext cx="2116638" cy="2675056"/>
          </a:xfrm>
          <a:custGeom>
            <a:avLst/>
            <a:gdLst/>
            <a:ahLst/>
            <a:cxnLst/>
            <a:rect l="l" t="t" r="r" b="b"/>
            <a:pathLst>
              <a:path w="2116638" h="2675056">
                <a:moveTo>
                  <a:pt x="0" y="0"/>
                </a:moveTo>
                <a:lnTo>
                  <a:pt x="2116638" y="0"/>
                </a:lnTo>
                <a:lnTo>
                  <a:pt x="2116638" y="2675056"/>
                </a:lnTo>
                <a:lnTo>
                  <a:pt x="0" y="2675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36613"/>
            <a:ext cx="1284015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500">
                <a:solidFill>
                  <a:srgbClr val="1193D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DATOS DE INTERÉS...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0758" y="2157386"/>
            <a:ext cx="9144000" cy="955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Horario: 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Septiembre 09:00-13:00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Octubre: 09:00-14:00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Coco Gothic"/>
              <a:ea typeface="Coco Gothic"/>
              <a:cs typeface="Coco Gothic"/>
              <a:sym typeface="Coco Gothic"/>
            </a:endParaRP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Festivos locales: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9 marzo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7 abril</a:t>
            </a: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Justificación faltas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Agenda, correo institucional, TokApp, teléfono.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Coco Gothic"/>
              <a:ea typeface="Coco Gothic"/>
              <a:cs typeface="Coco Gothic"/>
              <a:sym typeface="Coco Gothic"/>
            </a:endParaRP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Alumnado sin acompañante adulto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Sólo alumnado de 5º/6º e imprescindible autorización.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Coco Gothic"/>
              <a:ea typeface="Coco Gothic"/>
              <a:cs typeface="Coco Gothic"/>
              <a:sym typeface="Coco Gothic"/>
            </a:endParaRP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Coco Gothic"/>
              <a:ea typeface="Coco Gothic"/>
              <a:cs typeface="Coco Gothic"/>
              <a:sym typeface="Coco Gothic"/>
            </a:endParaRP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Coco Gothic"/>
              <a:ea typeface="Coco Gothic"/>
              <a:cs typeface="Coco Gothic"/>
              <a:sym typeface="Coco Gothic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Coco Gothic"/>
              <a:ea typeface="Coco Gothic"/>
              <a:cs typeface="Coco Gothic"/>
              <a:sym typeface="Coco Gothic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725" y="8343553"/>
            <a:ext cx="18565451" cy="6438498"/>
            <a:chOff x="0" y="0"/>
            <a:chExt cx="6350000" cy="2202180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2118360"/>
            </a:xfrm>
            <a:custGeom>
              <a:avLst/>
              <a:gdLst/>
              <a:ahLst/>
              <a:cxnLst/>
              <a:rect l="l" t="t" r="r" b="b"/>
              <a:pathLst>
                <a:path w="6350000" h="211836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0292B7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089257" y="558778"/>
            <a:ext cx="2416287" cy="1431650"/>
          </a:xfrm>
          <a:custGeom>
            <a:avLst/>
            <a:gdLst/>
            <a:ahLst/>
            <a:cxnLst/>
            <a:rect l="l" t="t" r="r" b="b"/>
            <a:pathLst>
              <a:path w="2416287" h="1431650">
                <a:moveTo>
                  <a:pt x="0" y="0"/>
                </a:moveTo>
                <a:lnTo>
                  <a:pt x="2416288" y="0"/>
                </a:lnTo>
                <a:lnTo>
                  <a:pt x="2416288" y="1431650"/>
                </a:lnTo>
                <a:lnTo>
                  <a:pt x="0" y="1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83538">
            <a:off x="14487408" y="5660890"/>
            <a:ext cx="2675584" cy="3338298"/>
          </a:xfrm>
          <a:custGeom>
            <a:avLst/>
            <a:gdLst/>
            <a:ahLst/>
            <a:cxnLst/>
            <a:rect l="l" t="t" r="r" b="b"/>
            <a:pathLst>
              <a:path w="2675584" h="3338298">
                <a:moveTo>
                  <a:pt x="0" y="0"/>
                </a:moveTo>
                <a:lnTo>
                  <a:pt x="2675584" y="0"/>
                </a:lnTo>
                <a:lnTo>
                  <a:pt x="2675584" y="3338298"/>
                </a:lnTo>
                <a:lnTo>
                  <a:pt x="0" y="3338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5402">
            <a:off x="11254227" y="5143500"/>
            <a:ext cx="3003047" cy="3747953"/>
          </a:xfrm>
          <a:custGeom>
            <a:avLst/>
            <a:gdLst/>
            <a:ahLst/>
            <a:cxnLst/>
            <a:rect l="l" t="t" r="r" b="b"/>
            <a:pathLst>
              <a:path w="3003047" h="3747953">
                <a:moveTo>
                  <a:pt x="0" y="0"/>
                </a:moveTo>
                <a:lnTo>
                  <a:pt x="3003048" y="0"/>
                </a:lnTo>
                <a:lnTo>
                  <a:pt x="3003048" y="3747953"/>
                </a:lnTo>
                <a:lnTo>
                  <a:pt x="0" y="3747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046138"/>
            <a:ext cx="12840153" cy="126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>
                <a:solidFill>
                  <a:srgbClr val="1193D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PRÉSTAMO DE LIBROS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485613"/>
            <a:ext cx="13555016" cy="267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13" lvl="1" indent="-539757" algn="ctr">
              <a:lnSpc>
                <a:spcPts val="7000"/>
              </a:lnSpc>
              <a:buFont typeface="Arial"/>
              <a:buChar char="•"/>
            </a:pPr>
            <a:r>
              <a:rPr lang="en-US" sz="50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APORTACIÓN DE LAS AMPAS DEL CRA</a:t>
            </a:r>
          </a:p>
          <a:p>
            <a:pPr algn="ctr">
              <a:lnSpc>
                <a:spcPts val="7000"/>
              </a:lnSpc>
            </a:pPr>
            <a:endParaRPr lang="en-US" sz="5000" b="1">
              <a:solidFill>
                <a:srgbClr val="000000"/>
              </a:solidFill>
              <a:latin typeface="Coco Gothic Bold"/>
              <a:ea typeface="Coco Gothic Bold"/>
              <a:cs typeface="Coco Gothic Bold"/>
              <a:sym typeface="Coco Gothic Bold"/>
            </a:endParaRPr>
          </a:p>
          <a:p>
            <a:pPr marL="1079513" lvl="1" indent="-539757" algn="l">
              <a:lnSpc>
                <a:spcPts val="7000"/>
              </a:lnSpc>
              <a:buFont typeface="Arial"/>
              <a:buChar char="•"/>
            </a:pPr>
            <a:r>
              <a:rPr lang="en-US" sz="5000" b="1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BANCO DE LIBROS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404</Words>
  <Application>Microsoft Office PowerPoint</Application>
  <PresentationFormat>Personalizado</PresentationFormat>
  <Paragraphs>142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More Sugar</vt:lpstr>
      <vt:lpstr>Calibri</vt:lpstr>
      <vt:lpstr>Open Sans</vt:lpstr>
      <vt:lpstr>Coco Gothic</vt:lpstr>
      <vt:lpstr>League Spartan</vt:lpstr>
      <vt:lpstr>Open Sans Bold</vt:lpstr>
      <vt:lpstr>Arial</vt:lpstr>
      <vt:lpstr>Coco Gothic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ESCOLAR</dc:title>
  <dc:creator>Jefatura</dc:creator>
  <cp:lastModifiedBy>MARTA MARIA SUAREZ ALVAREZ</cp:lastModifiedBy>
  <cp:revision>9</cp:revision>
  <dcterms:created xsi:type="dcterms:W3CDTF">2006-08-16T00:00:00Z</dcterms:created>
  <dcterms:modified xsi:type="dcterms:W3CDTF">2025-10-28T13:00:37Z</dcterms:modified>
  <dc:identifier>DAGzyPn7zGg</dc:identifier>
</cp:coreProperties>
</file>