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8" r:id="rId7"/>
    <p:sldId id="259" r:id="rId8"/>
    <p:sldId id="260" r:id="rId9"/>
    <p:sldId id="266" r:id="rId10"/>
    <p:sldId id="262" r:id="rId11"/>
    <p:sldId id="263" r:id="rId12"/>
    <p:sldId id="264" r:id="rId13"/>
    <p:sldId id="267" r:id="rId14"/>
    <p:sldId id="265" r:id="rId1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76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40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166804D-0DEA-4721-BC78-3BBD6B4259E3}" type="datetime1">
              <a:rPr lang="es-ES" smtClean="0"/>
              <a:t>26/11/2024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es-ES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2D86D75-613D-4020-9F49-6E810D970D75}" type="datetime1">
              <a:rPr lang="es-ES" noProof="0" smtClean="0"/>
              <a:t>26/11/2024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es-ES" noProof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b="1" i="1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es-ES" i="1">
                <a:latin typeface="Arial" pitchFamily="34" charset="0"/>
                <a:cs typeface="Arial" pitchFamily="34" charset="0"/>
              </a:rPr>
              <a:t>Para cambiar la imagen de esta diapositiva, seleccione la imagen y elimínela. Después, haga clic en el icono Imágenes del marcador de posición para insertar su propia imagen.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28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23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21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4558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686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115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843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A6700C51-9175-4314-8CB3-49A1859856BA}" type="datetime1">
              <a:rPr lang="es-ES" noProof="0" smtClean="0"/>
              <a:t>26/11/2024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28F063-BF74-4E13-A1D6-3F4D9FA8504B}" type="datetime1">
              <a:rPr lang="es-ES" noProof="0" smtClean="0"/>
              <a:t>26/11/2024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ES" noProof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8D0CC4-A36D-4547-A3F2-14DA1F4D8BC8}" type="datetime1">
              <a:rPr lang="es-ES" noProof="0" smtClean="0"/>
              <a:t>26/11/2024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ES" noProof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717875-9125-4004-AA35-D5B366D4BC40}" type="datetime1">
              <a:rPr lang="es-ES" noProof="0" smtClean="0"/>
              <a:t>26/11/2024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ES" noProof="0"/>
              <a:t>‹Nº›</a:t>
            </a:fld>
            <a:endParaRPr lang="es-ES" noProof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rec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B4FEA8-DC3F-49E9-AB39-603D12EC43AE}" type="datetime1">
              <a:rPr lang="es-ES" noProof="0" smtClean="0"/>
              <a:t>26/11/2024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ES" noProof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11" name="Marcador de posición de imagen 10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c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á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c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7F95F1-8BCE-4F50-A177-350854612C4B}" type="datetime1">
              <a:rPr lang="es-ES" noProof="0" smtClean="0"/>
              <a:t>26/11/2024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ES" noProof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68C50F-F24E-44EE-8122-D58BD9E8EA74}" type="datetime1">
              <a:rPr lang="es-ES" noProof="0" smtClean="0"/>
              <a:t>26/11/2024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ES" noProof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79E90F-802B-4F97-8639-4B1FE3F317A8}" type="datetime1">
              <a:rPr lang="es-ES" noProof="0" smtClean="0"/>
              <a:t>26/11/2024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ES" noProof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A864E0-A01D-42F4-8CB5-EFF93D1DF42E}" type="datetime1">
              <a:rPr lang="es-ES" noProof="0" smtClean="0"/>
              <a:t>26/11/2024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ES" noProof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5AFE48-EA43-4272-BC16-ACE23514D23F}" type="datetime1">
              <a:rPr lang="es-ES" noProof="0" smtClean="0"/>
              <a:t>26/11/2024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ES" noProof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074727-7E77-420D-BEF2-1D71D1596181}" type="datetime1">
              <a:rPr lang="es-ES" noProof="0" smtClean="0"/>
              <a:t>26/11/2024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ES" noProof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  <a:p>
            <a:pPr lvl="5" rtl="0"/>
            <a:r>
              <a:rPr lang="es-ES" noProof="0"/>
              <a:t>Sexto nivel</a:t>
            </a:r>
          </a:p>
          <a:p>
            <a:pPr lvl="6" rtl="0"/>
            <a:r>
              <a:rPr lang="es-ES" noProof="0"/>
              <a:t>Séptimo nivel</a:t>
            </a:r>
          </a:p>
          <a:p>
            <a:pPr lvl="7" rtl="0"/>
            <a:r>
              <a:rPr lang="es-ES" noProof="0"/>
              <a:t>Octavo nivel</a:t>
            </a:r>
          </a:p>
          <a:p>
            <a:pPr lvl="8" rtl="0"/>
            <a:r>
              <a:rPr lang="es-ES" noProof="0"/>
              <a:t>Noveno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88D4E06B-6341-4106-90D5-731631E1087C}" type="datetime1">
              <a:rPr lang="es-ES" noProof="0" smtClean="0"/>
              <a:t>26/11/2024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rec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tonioamarquez.com/la-docencia-compartida-estrategia-para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https://www.youtube.com/embed/UdUHNILHYj8?start=60&amp;feature=oembed" TargetMode="External"/><Relationship Id="rId1" Type="http://schemas.openxmlformats.org/officeDocument/2006/relationships/video" Target="https://www.youtube.com/embed/rnMJ0s9xIrM?feature=oembed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ralelizondo.wordpress.com/2017/09/03/medidas-para-dar-respuesta-al-derecho-a-la-inclusion-la-revolucioninclusiva-esta-en-march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/>
          <a:lstStyle/>
          <a:p>
            <a:pPr algn="ctr" rtl="0"/>
            <a:r>
              <a:rPr lang="es-ES" dirty="0"/>
              <a:t>LA Docencia compartida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B6BC440-45CC-89A5-30D7-6CDDEA9CE1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0" y="1381782"/>
            <a:ext cx="1729609" cy="1928867"/>
          </a:xfrm>
          <a:prstGeom prst="rect">
            <a:avLst/>
          </a:prstGeom>
        </p:spPr>
      </p:pic>
      <p:pic>
        <p:nvPicPr>
          <p:cNvPr id="5" name="Marcador de posición de imagen 4" descr="Un grupo de niños sentados en una mesa&#10;&#10;Descripción generada automáticamente con confianza media">
            <a:extLst>
              <a:ext uri="{FF2B5EF4-FFF2-40B4-BE49-F238E27FC236}">
                <a16:creationId xmlns:a16="http://schemas.microsoft.com/office/drawing/2014/main" id="{CA9689A7-489D-AEE0-ABD1-C9C05AF315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9" r="8729"/>
          <a:stretch>
            <a:fillRect/>
          </a:stretch>
        </p:blipFill>
        <p:spPr>
          <a:xfrm>
            <a:off x="6981063" y="1222049"/>
            <a:ext cx="5210937" cy="4409630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E0E0EED-E992-E964-350B-0324EE777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76" y="280492"/>
            <a:ext cx="11039197" cy="256661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F823F2D-5890-0F94-177F-BF4C8F764255}"/>
              </a:ext>
            </a:extLst>
          </p:cNvPr>
          <p:cNvSpPr txBox="1"/>
          <p:nvPr/>
        </p:nvSpPr>
        <p:spPr>
          <a:xfrm>
            <a:off x="8986058" y="3158736"/>
            <a:ext cx="2851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Autora: Teresa Huguet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0ED5A6D-C852-E53A-9372-EC7F773904A8}"/>
              </a:ext>
            </a:extLst>
          </p:cNvPr>
          <p:cNvSpPr txBox="1"/>
          <p:nvPr/>
        </p:nvSpPr>
        <p:spPr>
          <a:xfrm>
            <a:off x="307676" y="3105835"/>
            <a:ext cx="883840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b="1" dirty="0"/>
              <a:t>Modalidades de docencia compartida</a:t>
            </a:r>
            <a:r>
              <a:rPr lang="es-ES" dirty="0"/>
              <a:t>:</a:t>
            </a:r>
          </a:p>
          <a:p>
            <a:endParaRPr lang="es-ES" dirty="0"/>
          </a:p>
          <a:p>
            <a:r>
              <a:rPr lang="es-ES" dirty="0">
                <a:hlinkClick r:id="rId3"/>
              </a:rPr>
              <a:t>https://www.antonioamarquez.com/la-docencia-compartida-estrategia-para/</a:t>
            </a:r>
            <a:endParaRPr lang="es-ES" dirty="0"/>
          </a:p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1C479D-6E27-83AB-3D27-69F4C710A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5436" y="3839695"/>
            <a:ext cx="3367042" cy="285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9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166254"/>
            <a:ext cx="9980683" cy="1006907"/>
          </a:xfrm>
        </p:spPr>
        <p:txBody>
          <a:bodyPr rtlCol="0"/>
          <a:lstStyle/>
          <a:p>
            <a:pPr algn="ctr" rtl="0"/>
            <a:r>
              <a:rPr lang="es-ES" dirty="0"/>
              <a:t>NECESIDADES OBSERVADAS PARA LLEVAR LA DOCENCIA COMPARTIDA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10649297" cy="4572000"/>
          </a:xfrm>
        </p:spPr>
        <p:txBody>
          <a:bodyPr rtlCol="0">
            <a:normAutofit/>
          </a:bodyPr>
          <a:lstStyle/>
          <a:p>
            <a:pPr rtl="0"/>
            <a:endParaRPr lang="es-ES" dirty="0"/>
          </a:p>
          <a:p>
            <a:pPr marL="285750" indent="-285750" rtl="0">
              <a:buFont typeface="Wingdings" panose="05000000000000000000" pitchFamily="2" charset="2"/>
              <a:buChar char="q"/>
            </a:pPr>
            <a:r>
              <a:rPr lang="es-ES" sz="1600" b="1" dirty="0"/>
              <a:t>ORGANIZACIÓN DE HORARIOS EN LA CODOCENCIA. </a:t>
            </a:r>
          </a:p>
          <a:p>
            <a:pPr rtl="0"/>
            <a:endParaRPr lang="es-ES" sz="1600" dirty="0"/>
          </a:p>
          <a:p>
            <a:pPr rtl="0"/>
            <a:endParaRPr lang="es-ES" sz="1600" dirty="0"/>
          </a:p>
          <a:p>
            <a:pPr rtl="0"/>
            <a:endParaRPr lang="es-ES" sz="1600" dirty="0"/>
          </a:p>
          <a:p>
            <a:pPr marL="285750" indent="-285750" rtl="0">
              <a:buFont typeface="Wingdings" panose="05000000000000000000" pitchFamily="2" charset="2"/>
              <a:buChar char="q"/>
            </a:pPr>
            <a:r>
              <a:rPr lang="es-ES" sz="1600" b="1" dirty="0"/>
              <a:t>LA IMPORTANCIA DE LA PLANIFICACIÓN Y DE LA COORDINACIÓN.</a:t>
            </a:r>
          </a:p>
          <a:p>
            <a:pPr rtl="0"/>
            <a:r>
              <a:rPr lang="es-ES" sz="1600" dirty="0"/>
              <a:t>   </a:t>
            </a:r>
          </a:p>
          <a:p>
            <a:pPr marL="285750" indent="-285750" rtl="0">
              <a:buFont typeface="Wingdings" panose="05000000000000000000" pitchFamily="2" charset="2"/>
              <a:buChar char="q"/>
            </a:pPr>
            <a:endParaRPr lang="es-ES" sz="1600" dirty="0"/>
          </a:p>
          <a:p>
            <a:pPr rtl="0"/>
            <a:endParaRPr lang="es-ES" sz="1600" dirty="0"/>
          </a:p>
          <a:p>
            <a:pPr rtl="0"/>
            <a:endParaRPr lang="es-ES" dirty="0"/>
          </a:p>
          <a:p>
            <a:pPr rtl="0"/>
            <a:endParaRPr lang="es-ES" dirty="0"/>
          </a:p>
          <a:p>
            <a:pPr rtl="0"/>
            <a:endParaRPr lang="es-ES" dirty="0"/>
          </a:p>
          <a:p>
            <a:pPr marL="285750" indent="-285750" rtl="0">
              <a:buFont typeface="Wingdings" panose="05000000000000000000" pitchFamily="2" charset="2"/>
              <a:buChar char="q"/>
            </a:pPr>
            <a:endParaRPr lang="es-ES" sz="1600" dirty="0"/>
          </a:p>
        </p:txBody>
      </p:sp>
      <p:pic>
        <p:nvPicPr>
          <p:cNvPr id="3" name="Elementos multimedia en línea 2" title="11  Organización de horarios en la codocencia">
            <a:hlinkClick r:id="" action="ppaction://media"/>
            <a:extLst>
              <a:ext uri="{FF2B5EF4-FFF2-40B4-BE49-F238E27FC236}">
                <a16:creationId xmlns:a16="http://schemas.microsoft.com/office/drawing/2014/main" id="{3A6827D5-9AF6-C1E1-0BD7-9AC520165F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581207" y="1429788"/>
            <a:ext cx="4114800" cy="2456412"/>
          </a:xfrm>
          <a:prstGeom prst="rect">
            <a:avLst/>
          </a:prstGeom>
        </p:spPr>
      </p:pic>
      <p:pic>
        <p:nvPicPr>
          <p:cNvPr id="5" name="Elementos multimedia en línea 4" title="Docencia compartida.">
            <a:hlinkClick r:id="" action="ppaction://media"/>
            <a:extLst>
              <a:ext uri="{FF2B5EF4-FFF2-40B4-BE49-F238E27FC236}">
                <a16:creationId xmlns:a16="http://schemas.microsoft.com/office/drawing/2014/main" id="{8CC759DD-68EF-4648-49A5-DC80FE621F5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1412471" y="3856039"/>
            <a:ext cx="417299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¿Qué es la docencia compartida?</a:t>
            </a:r>
          </a:p>
        </p:txBody>
      </p:sp>
      <p:sp>
        <p:nvSpPr>
          <p:cNvPr id="14" name="Marcador de contenido 13"/>
          <p:cNvSpPr>
            <a:spLocks noGrp="1"/>
          </p:cNvSpPr>
          <p:nvPr>
            <p:ph idx="1"/>
          </p:nvPr>
        </p:nvSpPr>
        <p:spPr>
          <a:xfrm>
            <a:off x="864523" y="1762298"/>
            <a:ext cx="10507287" cy="4409902"/>
          </a:xfrm>
        </p:spPr>
        <p:txBody>
          <a:bodyPr rtlCol="0">
            <a:normAutofit lnSpcReduction="10000"/>
          </a:bodyPr>
          <a:lstStyle/>
          <a:p>
            <a:pPr algn="just" rtl="0"/>
            <a:r>
              <a:rPr lang="es-ES" dirty="0"/>
              <a:t>La docencia compartida es una forma de organizar el aula en la que hay dos o más docentes dando clase y conduciendo el grupo.</a:t>
            </a:r>
          </a:p>
          <a:p>
            <a:pPr algn="just" rtl="0"/>
            <a:r>
              <a:rPr lang="es-ES" dirty="0"/>
              <a:t>Son sesiones de clase que conducen dos o más docentes. Los docentes pueden tener roles distintos, iguales y/o complementarios según las finalidades y modalidades que se adopten. </a:t>
            </a:r>
            <a:r>
              <a:rPr lang="es-ES" b="1" dirty="0"/>
              <a:t>Teresa Huguet</a:t>
            </a:r>
            <a:r>
              <a:rPr lang="es-ES" dirty="0"/>
              <a:t>.</a:t>
            </a:r>
          </a:p>
          <a:p>
            <a:pPr algn="just" rtl="0"/>
            <a:r>
              <a:rPr lang="es-ES" dirty="0"/>
              <a:t>Según </a:t>
            </a:r>
            <a:r>
              <a:rPr lang="es-ES" b="1" dirty="0"/>
              <a:t>Coral Elizondo</a:t>
            </a:r>
            <a:r>
              <a:rPr lang="es-ES" dirty="0"/>
              <a:t> la docencia compartida involucra a dos docentes que comparten la responsabilidad educativa de un solo grupo de estudiantes.</a:t>
            </a:r>
          </a:p>
          <a:p>
            <a:pPr marL="0" indent="0" algn="just" rtl="0">
              <a:buNone/>
            </a:pPr>
            <a:r>
              <a:rPr lang="es-ES" dirty="0">
                <a:hlinkClick r:id="rId3"/>
              </a:rPr>
              <a:t>https://coralelizondo.wordpress.com/2017/09/03/medidas-para-dar-respuesta-al-derecho-a-la-inclusion-la-revolucioninclusiva-esta-en-marcha/</a:t>
            </a:r>
            <a:endParaRPr lang="es-ES" dirty="0"/>
          </a:p>
          <a:p>
            <a:pPr marL="0" indent="0" algn="just" rtl="0">
              <a:buNone/>
            </a:pPr>
            <a:endParaRPr lang="es-ES" dirty="0"/>
          </a:p>
          <a:p>
            <a:pPr algn="just" rtl="0"/>
            <a:r>
              <a:rPr lang="es-ES" dirty="0"/>
              <a:t>Para </a:t>
            </a:r>
            <a:r>
              <a:rPr lang="es-ES" b="1" dirty="0"/>
              <a:t>Antonio Márquez </a:t>
            </a:r>
            <a:r>
              <a:rPr lang="es-ES" dirty="0"/>
              <a:t>la docencia compartida es una estrategia para la inclusión en las aulas.</a:t>
            </a:r>
          </a:p>
          <a:p>
            <a:pPr marL="0" indent="0" algn="just" rtl="0">
              <a:buNone/>
            </a:pPr>
            <a:endParaRPr lang="es-ES" dirty="0"/>
          </a:p>
          <a:p>
            <a:pPr algn="just" rtl="0"/>
            <a:endParaRPr lang="es-ES" dirty="0"/>
          </a:p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76200"/>
            <a:ext cx="8828809" cy="1096962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 LA DOCENCIA COMPARTIDA Y SUS BENEFICIOS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00F154C-B343-9A93-6D10-92FA8C5E0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758401"/>
            <a:ext cx="2051957" cy="2813599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55F004-2EC7-CD08-15D3-3755454DF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958" y="1348047"/>
            <a:ext cx="5878286" cy="535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La </a:t>
            </a:r>
            <a:r>
              <a:rPr lang="es-ES" dirty="0" err="1"/>
              <a:t>codocencia</a:t>
            </a:r>
            <a:r>
              <a:rPr lang="es-ES" dirty="0"/>
              <a:t> tiene sentido si se quiere: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E70C204C-60D9-A23D-B514-474BA55218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04900" y="1762297"/>
            <a:ext cx="8570422" cy="418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No hay codocencia cuando: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C98252-B014-2E88-74DE-C88B292BD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736" y="1684711"/>
            <a:ext cx="7848600" cy="375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Docencia compartida para la inclusión: beneficios para el alumnado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C2B45EE-B494-5E5E-B80B-9DAABFB99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638732"/>
            <a:ext cx="802957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err="1"/>
              <a:t>Codocencia</a:t>
            </a:r>
            <a:r>
              <a:rPr lang="es-ES" dirty="0"/>
              <a:t> para la inclusión: beneficios para el profesorado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3262738-5E54-9703-3D60-FCE143E8B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286" y="1504602"/>
            <a:ext cx="7409989" cy="478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TIPOS DE APOYO DE DOCENCIA COMPARTIDA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F7C982-AECF-158E-A510-1418478E7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479897"/>
            <a:ext cx="9310947" cy="470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BCCFB6E-8661-8B88-22D6-AAC5BA09F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78" y="287706"/>
            <a:ext cx="10008524" cy="636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teratura académica 16 ×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1058_TF03431380_Win32" id="{5C400E7D-6AB8-49FE-9A2F-71E6875E97F5}" vid="{0BCA5960-DFA7-4CF6-89F3-4F5800DAE8B6}"/>
    </a:ext>
  </a:extLst>
</a:theme>
</file>

<file path=ppt/theme/theme2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289</TotalTime>
  <Words>253</Words>
  <Application>Microsoft Office PowerPoint</Application>
  <PresentationFormat>Panorámica</PresentationFormat>
  <Paragraphs>48</Paragraphs>
  <Slides>11</Slides>
  <Notes>10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Euphemia</vt:lpstr>
      <vt:lpstr>Plantagenet Cherokee</vt:lpstr>
      <vt:lpstr>Wingdings</vt:lpstr>
      <vt:lpstr>Literatura académica 16 × 9</vt:lpstr>
      <vt:lpstr>LA Docencia compartida</vt:lpstr>
      <vt:lpstr>¿Qué es la docencia compartida?</vt:lpstr>
      <vt:lpstr> LA DOCENCIA COMPARTIDA Y SUS BENEFICIOS</vt:lpstr>
      <vt:lpstr>La codocencia tiene sentido si se quiere:</vt:lpstr>
      <vt:lpstr>No hay codocencia cuando:</vt:lpstr>
      <vt:lpstr>Docencia compartida para la inclusión: beneficios para el alumnado</vt:lpstr>
      <vt:lpstr>Codocencia para la inclusión: beneficios para el profesorado</vt:lpstr>
      <vt:lpstr>TIPOS DE APOYO DE DOCENCIA COMPARTIDA </vt:lpstr>
      <vt:lpstr>Presentación de PowerPoint</vt:lpstr>
      <vt:lpstr>Presentación de PowerPoint</vt:lpstr>
      <vt:lpstr>NECESIDADES OBSERVADAS PARA LLEVAR LA DOCENCIA COMPARTIDA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 M YUSTE BARRANQUERO</dc:creator>
  <cp:lastModifiedBy>ANA M YUSTE BARRANQUERO</cp:lastModifiedBy>
  <cp:revision>12</cp:revision>
  <dcterms:created xsi:type="dcterms:W3CDTF">2024-11-20T16:54:40Z</dcterms:created>
  <dcterms:modified xsi:type="dcterms:W3CDTF">2024-11-26T17:31:50Z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